
<file path=[Content_Types].xml><?xml version="1.0" encoding="utf-8"?>
<Types xmlns="http://schemas.openxmlformats.org/package/2006/content-types">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7" r:id="rId2"/>
    <p:sldId id="258" r:id="rId3"/>
    <p:sldId id="267" r:id="rId4"/>
    <p:sldId id="261" r:id="rId5"/>
    <p:sldId id="273" r:id="rId6"/>
    <p:sldId id="262" r:id="rId7"/>
    <p:sldId id="263" r:id="rId8"/>
    <p:sldId id="264" r:id="rId9"/>
    <p:sldId id="265" r:id="rId10"/>
    <p:sldId id="266" r:id="rId11"/>
    <p:sldId id="271" r:id="rId12"/>
    <p:sldId id="275" r:id="rId13"/>
    <p:sldId id="268" r:id="rId14"/>
    <p:sldId id="270" r:id="rId15"/>
    <p:sldId id="272" r:id="rId16"/>
    <p:sldId id="274"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MK" initials="mk" lastIdx="1" clrIdx="0">
    <p:extLst>
      <p:ext uri="{19B8F6BF-5375-455C-9EA6-DF929625EA0E}">
        <p15:presenceInfo xmlns:p15="http://schemas.microsoft.com/office/powerpoint/2012/main" userId="NM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28" autoAdjust="0"/>
    <p:restoredTop sz="88782" autoAdjust="0"/>
  </p:normalViewPr>
  <p:slideViewPr>
    <p:cSldViewPr snapToGrid="0">
      <p:cViewPr varScale="1">
        <p:scale>
          <a:sx n="93" d="100"/>
          <a:sy n="93" d="100"/>
        </p:scale>
        <p:origin x="302" y="9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embeddings/oleObject1.bin"/><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dirty="0"/>
              <a:t>Articles</a:t>
            </a:r>
            <a:r>
              <a:rPr lang="en-US" baseline="0" dirty="0"/>
              <a:t> Reporting phytochemicals from </a:t>
            </a:r>
            <a:r>
              <a:rPr lang="en-US" i="1" baseline="0" dirty="0"/>
              <a:t>croton</a:t>
            </a:r>
            <a:r>
              <a:rPr lang="en-US" baseline="0" dirty="0"/>
              <a:t> </a:t>
            </a:r>
            <a:r>
              <a:rPr lang="en-US" baseline="0" dirty="0" err="1"/>
              <a:t>spp</a:t>
            </a:r>
            <a:endParaRPr lang="en-US" dirty="0"/>
          </a:p>
        </c:rich>
      </c:tx>
      <c:layout>
        <c:manualLayout>
          <c:xMode val="edge"/>
          <c:yMode val="edge"/>
          <c:x val="0.10461885707560649"/>
          <c:y val="0"/>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manualLayout>
          <c:layoutTarget val="inner"/>
          <c:xMode val="edge"/>
          <c:yMode val="edge"/>
          <c:x val="6.9127164703514155E-2"/>
          <c:y val="0.22262496869727666"/>
          <c:w val="0.9004386702557341"/>
          <c:h val="0.31497979260689085"/>
        </c:manualLayout>
      </c:layout>
      <c:lineChart>
        <c:grouping val="standard"/>
        <c:varyColors val="0"/>
        <c:ser>
          <c:idx val="0"/>
          <c:order val="0"/>
          <c:tx>
            <c:strRef>
              <c:f>GRAPH!$B$1</c:f>
              <c:strCache>
                <c:ptCount val="1"/>
                <c:pt idx="0">
                  <c:v>Compound Isolation and activity </c:v>
                </c:pt>
              </c:strCache>
            </c:strRef>
          </c:tx>
          <c:spPr>
            <a:ln w="31750" cap="rnd">
              <a:solidFill>
                <a:schemeClr val="accent1"/>
              </a:solidFill>
              <a:round/>
            </a:ln>
            <a:effectLst/>
          </c:spPr>
          <c:marker>
            <c:symbol val="circle"/>
            <c:size val="17"/>
            <c:spPr>
              <a:solidFill>
                <a:schemeClr val="accent1"/>
              </a:solidFill>
              <a:ln>
                <a:noFill/>
              </a:ln>
              <a:effectLst/>
            </c:spPr>
          </c:marker>
          <c:dLbls>
            <c:delete val="1"/>
          </c:dLbls>
          <c:cat>
            <c:strRef>
              <c:f>GRAPH!$A$2:$A$8</c:f>
              <c:strCache>
                <c:ptCount val="7"/>
                <c:pt idx="0">
                  <c:v>Below-1969</c:v>
                </c:pt>
                <c:pt idx="1">
                  <c:v>1970-1979</c:v>
                </c:pt>
                <c:pt idx="2">
                  <c:v>1980-1989</c:v>
                </c:pt>
                <c:pt idx="3">
                  <c:v>1990-1999</c:v>
                </c:pt>
                <c:pt idx="4">
                  <c:v>2000-2009</c:v>
                </c:pt>
                <c:pt idx="5">
                  <c:v>2010-2019</c:v>
                </c:pt>
                <c:pt idx="6">
                  <c:v>2020-BEYOND</c:v>
                </c:pt>
              </c:strCache>
            </c:strRef>
          </c:cat>
          <c:val>
            <c:numRef>
              <c:f>GRAPH!$B$2:$B$8</c:f>
              <c:numCache>
                <c:formatCode>General</c:formatCode>
                <c:ptCount val="7"/>
                <c:pt idx="0">
                  <c:v>1</c:v>
                </c:pt>
                <c:pt idx="1">
                  <c:v>1</c:v>
                </c:pt>
                <c:pt idx="2">
                  <c:v>6</c:v>
                </c:pt>
                <c:pt idx="3">
                  <c:v>12</c:v>
                </c:pt>
                <c:pt idx="4">
                  <c:v>14</c:v>
                </c:pt>
                <c:pt idx="5">
                  <c:v>23</c:v>
                </c:pt>
                <c:pt idx="6">
                  <c:v>5</c:v>
                </c:pt>
              </c:numCache>
            </c:numRef>
          </c:val>
          <c:smooth val="0"/>
          <c:extLst>
            <c:ext xmlns:c16="http://schemas.microsoft.com/office/drawing/2014/chart" uri="{C3380CC4-5D6E-409C-BE32-E72D297353CC}">
              <c16:uniqueId val="{00000000-5432-504E-8E2B-B67AF0502779}"/>
            </c:ext>
          </c:extLst>
        </c:ser>
        <c:ser>
          <c:idx val="1"/>
          <c:order val="1"/>
          <c:tx>
            <c:strRef>
              <c:f>GRAPH!$C$1</c:f>
              <c:strCache>
                <c:ptCount val="1"/>
                <c:pt idx="0">
                  <c:v>Compound isolation only  </c:v>
                </c:pt>
              </c:strCache>
            </c:strRef>
          </c:tx>
          <c:spPr>
            <a:ln w="31750" cap="rnd">
              <a:solidFill>
                <a:schemeClr val="accent2"/>
              </a:solidFill>
              <a:round/>
            </a:ln>
            <a:effectLst/>
          </c:spPr>
          <c:marker>
            <c:symbol val="circle"/>
            <c:size val="17"/>
            <c:spPr>
              <a:solidFill>
                <a:schemeClr val="accent2"/>
              </a:solidFill>
              <a:ln>
                <a:noFill/>
              </a:ln>
              <a:effectLst/>
            </c:spPr>
          </c:marker>
          <c:dLbls>
            <c:delete val="1"/>
          </c:dLbls>
          <c:cat>
            <c:strRef>
              <c:f>GRAPH!$A$2:$A$8</c:f>
              <c:strCache>
                <c:ptCount val="7"/>
                <c:pt idx="0">
                  <c:v>Below-1969</c:v>
                </c:pt>
                <c:pt idx="1">
                  <c:v>1970-1979</c:v>
                </c:pt>
                <c:pt idx="2">
                  <c:v>1980-1989</c:v>
                </c:pt>
                <c:pt idx="3">
                  <c:v>1990-1999</c:v>
                </c:pt>
                <c:pt idx="4">
                  <c:v>2000-2009</c:v>
                </c:pt>
                <c:pt idx="5">
                  <c:v>2010-2019</c:v>
                </c:pt>
                <c:pt idx="6">
                  <c:v>2020-BEYOND</c:v>
                </c:pt>
              </c:strCache>
            </c:strRef>
          </c:cat>
          <c:val>
            <c:numRef>
              <c:f>GRAPH!$C$2:$C$8</c:f>
              <c:numCache>
                <c:formatCode>General</c:formatCode>
                <c:ptCount val="7"/>
                <c:pt idx="0">
                  <c:v>12</c:v>
                </c:pt>
                <c:pt idx="1">
                  <c:v>20</c:v>
                </c:pt>
                <c:pt idx="2">
                  <c:v>32</c:v>
                </c:pt>
                <c:pt idx="3">
                  <c:v>43</c:v>
                </c:pt>
                <c:pt idx="4">
                  <c:v>72</c:v>
                </c:pt>
                <c:pt idx="5">
                  <c:v>76</c:v>
                </c:pt>
                <c:pt idx="6">
                  <c:v>10</c:v>
                </c:pt>
              </c:numCache>
            </c:numRef>
          </c:val>
          <c:smooth val="0"/>
          <c:extLst>
            <c:ext xmlns:c16="http://schemas.microsoft.com/office/drawing/2014/chart" uri="{C3380CC4-5D6E-409C-BE32-E72D297353CC}">
              <c16:uniqueId val="{00000001-5432-504E-8E2B-B67AF0502779}"/>
            </c:ext>
          </c:extLst>
        </c:ser>
        <c:dLbls>
          <c:dLblPos val="ctr"/>
          <c:showLegendKey val="0"/>
          <c:showVal val="1"/>
          <c:showCatName val="0"/>
          <c:showSerName val="0"/>
          <c:showPercent val="0"/>
          <c:showBubbleSize val="0"/>
        </c:dLbls>
        <c:marker val="1"/>
        <c:smooth val="0"/>
        <c:axId val="502248016"/>
        <c:axId val="502245936"/>
      </c:lineChart>
      <c:catAx>
        <c:axId val="502248016"/>
        <c:scaling>
          <c:orientation val="minMax"/>
        </c:scaling>
        <c:delete val="0"/>
        <c:axPos val="b"/>
        <c:title>
          <c:tx>
            <c:rich>
              <a:bodyPr rot="0" spcFirstLastPara="1" vertOverflow="ellipsis" vert="horz" wrap="square" anchor="ctr" anchorCtr="1"/>
              <a:lstStyle/>
              <a:p>
                <a:pPr>
                  <a:defRPr sz="900" b="1" i="0" u="none" strike="noStrike" kern="1200" baseline="0">
                    <a:solidFill>
                      <a:schemeClr val="dk1">
                        <a:lumMod val="75000"/>
                        <a:lumOff val="25000"/>
                      </a:schemeClr>
                    </a:solidFill>
                    <a:latin typeface="+mn-lt"/>
                    <a:ea typeface="+mn-ea"/>
                    <a:cs typeface="+mn-cs"/>
                  </a:defRPr>
                </a:pPr>
                <a:r>
                  <a:rPr lang="en-US"/>
                  <a:t>Year</a:t>
                </a:r>
              </a:p>
            </c:rich>
          </c:tx>
          <c:layout/>
          <c:overlay val="0"/>
          <c:spPr>
            <a:noFill/>
            <a:ln>
              <a:noFill/>
            </a:ln>
            <a:effectLst/>
          </c:spPr>
          <c:txPr>
            <a:bodyPr rot="0" spcFirstLastPara="1" vertOverflow="ellipsis" vert="horz" wrap="square" anchor="ctr" anchorCtr="1"/>
            <a:lstStyle/>
            <a:p>
              <a:pPr>
                <a:defRPr sz="900" b="1" i="0" u="none" strike="noStrike" kern="1200" baseline="0">
                  <a:solidFill>
                    <a:schemeClr val="dk1">
                      <a:lumMod val="75000"/>
                      <a:lumOff val="25000"/>
                    </a:schemeClr>
                  </a:solidFill>
                  <a:latin typeface="+mn-lt"/>
                  <a:ea typeface="+mn-ea"/>
                  <a:cs typeface="+mn-cs"/>
                </a:defRPr>
              </a:pPr>
              <a:endParaRPr lang="en-US"/>
            </a:p>
          </c:txPr>
        </c:title>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n-US"/>
          </a:p>
        </c:txPr>
        <c:crossAx val="502245936"/>
        <c:crosses val="autoZero"/>
        <c:auto val="1"/>
        <c:lblAlgn val="ctr"/>
        <c:lblOffset val="100"/>
        <c:noMultiLvlLbl val="0"/>
      </c:catAx>
      <c:valAx>
        <c:axId val="50224593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title>
          <c:tx>
            <c:rich>
              <a:bodyPr rot="-5400000" spcFirstLastPara="1" vertOverflow="ellipsis" vert="horz" wrap="square" anchor="ctr" anchorCtr="1"/>
              <a:lstStyle/>
              <a:p>
                <a:pPr>
                  <a:defRPr sz="900" b="1" i="0" u="none" strike="noStrike" kern="1200" baseline="0">
                    <a:solidFill>
                      <a:schemeClr val="dk1">
                        <a:lumMod val="75000"/>
                        <a:lumOff val="25000"/>
                      </a:schemeClr>
                    </a:solidFill>
                    <a:latin typeface="+mn-lt"/>
                    <a:ea typeface="+mn-ea"/>
                    <a:cs typeface="+mn-cs"/>
                  </a:defRPr>
                </a:pPr>
                <a:r>
                  <a:rPr lang="en-US"/>
                  <a:t>Article Count</a:t>
                </a:r>
              </a:p>
            </c:rich>
          </c:tx>
          <c:layout/>
          <c:overlay val="0"/>
          <c:spPr>
            <a:noFill/>
            <a:ln>
              <a:noFill/>
            </a:ln>
            <a:effectLst/>
          </c:spPr>
          <c:txPr>
            <a:bodyPr rot="-5400000" spcFirstLastPara="1" vertOverflow="ellipsis" vert="horz" wrap="square" anchor="ctr" anchorCtr="1"/>
            <a:lstStyle/>
            <a:p>
              <a:pPr>
                <a:defRPr sz="900" b="1" i="0" u="none" strike="noStrike" kern="1200" baseline="0">
                  <a:solidFill>
                    <a:schemeClr val="dk1">
                      <a:lumMod val="75000"/>
                      <a:lumOff val="25000"/>
                    </a:schemeClr>
                  </a:solidFill>
                  <a:latin typeface="+mn-lt"/>
                  <a:ea typeface="+mn-ea"/>
                  <a:cs typeface="+mn-cs"/>
                </a:defRPr>
              </a:pPr>
              <a:endParaRPr lang="en-US"/>
            </a:p>
          </c:txPr>
        </c:title>
        <c:numFmt formatCode="General" sourceLinked="1"/>
        <c:majorTickMark val="none"/>
        <c:minorTickMark val="none"/>
        <c:tickLblPos val="nextTo"/>
        <c:crossAx val="502248016"/>
        <c:crosses val="autoZero"/>
        <c:crossBetween val="between"/>
      </c:valAx>
      <c:spPr>
        <a:noFill/>
        <a:ln>
          <a:noFill/>
        </a:ln>
        <a:effectLst/>
      </c:spPr>
    </c:plotArea>
    <c:legend>
      <c:legendPos val="b"/>
      <c:layout>
        <c:manualLayout>
          <c:xMode val="edge"/>
          <c:yMode val="edge"/>
          <c:x val="0.30317753730937447"/>
          <c:y val="0.80095205937997338"/>
          <c:w val="0.40857788584539095"/>
          <c:h val="0.14757705624536616"/>
        </c:manualLayout>
      </c:layout>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13505457549072986"/>
          <c:y val="4.8961943199490286E-2"/>
          <c:w val="0.84551917521101227"/>
          <c:h val="0.47954709755573355"/>
        </c:manualLayout>
      </c:layout>
      <c:bar3DChart>
        <c:barDir val="col"/>
        <c:grouping val="clustered"/>
        <c:varyColors val="0"/>
        <c:ser>
          <c:idx val="0"/>
          <c:order val="0"/>
          <c:spPr>
            <a:solidFill>
              <a:schemeClr val="accent2"/>
            </a:solidFill>
            <a:ln>
              <a:noFill/>
            </a:ln>
            <a:effectLst/>
            <a:sp3d/>
          </c:spPr>
          <c:invertIfNegative val="0"/>
          <c:cat>
            <c:strRef>
              <c:f>'[Croton species distribution excel (1).xlsx]Ethnomedicinal graph'!$B$83:$O$83</c:f>
              <c:strCache>
                <c:ptCount val="14"/>
                <c:pt idx="0">
                  <c:v>respiratory conditions</c:v>
                </c:pt>
                <c:pt idx="1">
                  <c:v>Gastrointestinal</c:v>
                </c:pt>
                <c:pt idx="2">
                  <c:v>antiinflammatory/analgesic/ rheumatism</c:v>
                </c:pt>
                <c:pt idx="3">
                  <c:v>antitumor like</c:v>
                </c:pt>
                <c:pt idx="4">
                  <c:v>antimicrobial</c:v>
                </c:pt>
                <c:pt idx="5">
                  <c:v>antimalarials</c:v>
                </c:pt>
                <c:pt idx="6">
                  <c:v>ethnoveternary</c:v>
                </c:pt>
                <c:pt idx="7">
                  <c:v>pesticidicals</c:v>
                </c:pt>
                <c:pt idx="8">
                  <c:v>Gynocological Conditions</c:v>
                </c:pt>
                <c:pt idx="9">
                  <c:v>Wormicidal</c:v>
                </c:pt>
                <c:pt idx="10">
                  <c:v>antidiabetic</c:v>
                </c:pt>
                <c:pt idx="11">
                  <c:v>Anticonvulsions</c:v>
                </c:pt>
                <c:pt idx="12">
                  <c:v>anti-hypertensive</c:v>
                </c:pt>
                <c:pt idx="13">
                  <c:v>Others</c:v>
                </c:pt>
              </c:strCache>
            </c:strRef>
          </c:cat>
          <c:val>
            <c:numRef>
              <c:f>'[Croton species distribution excel (1).xlsx]Ethnomedicinal graph'!$B$84:$O$84</c:f>
              <c:numCache>
                <c:formatCode>General</c:formatCode>
                <c:ptCount val="14"/>
                <c:pt idx="0">
                  <c:v>14</c:v>
                </c:pt>
                <c:pt idx="1">
                  <c:v>39</c:v>
                </c:pt>
                <c:pt idx="2">
                  <c:v>44</c:v>
                </c:pt>
                <c:pt idx="3">
                  <c:v>22</c:v>
                </c:pt>
                <c:pt idx="4">
                  <c:v>19</c:v>
                </c:pt>
                <c:pt idx="5">
                  <c:v>21</c:v>
                </c:pt>
                <c:pt idx="6">
                  <c:v>5</c:v>
                </c:pt>
                <c:pt idx="7">
                  <c:v>4</c:v>
                </c:pt>
                <c:pt idx="8">
                  <c:v>20</c:v>
                </c:pt>
                <c:pt idx="9">
                  <c:v>10</c:v>
                </c:pt>
                <c:pt idx="10">
                  <c:v>4</c:v>
                </c:pt>
                <c:pt idx="11">
                  <c:v>4</c:v>
                </c:pt>
                <c:pt idx="12">
                  <c:v>6</c:v>
                </c:pt>
                <c:pt idx="13">
                  <c:v>21</c:v>
                </c:pt>
              </c:numCache>
            </c:numRef>
          </c:val>
          <c:extLst>
            <c:ext xmlns:c16="http://schemas.microsoft.com/office/drawing/2014/chart" uri="{C3380CC4-5D6E-409C-BE32-E72D297353CC}">
              <c16:uniqueId val="{00000000-4062-9D4E-9184-3BDFF6551CF4}"/>
            </c:ext>
          </c:extLst>
        </c:ser>
        <c:dLbls>
          <c:showLegendKey val="0"/>
          <c:showVal val="0"/>
          <c:showCatName val="0"/>
          <c:showSerName val="0"/>
          <c:showPercent val="0"/>
          <c:showBubbleSize val="0"/>
        </c:dLbls>
        <c:gapWidth val="150"/>
        <c:shape val="box"/>
        <c:axId val="856286032"/>
        <c:axId val="856284368"/>
        <c:axId val="0"/>
      </c:bar3DChart>
      <c:catAx>
        <c:axId val="856286032"/>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sz="3200" b="1" dirty="0" err="1"/>
                  <a:t>Ethnomedicinal</a:t>
                </a:r>
                <a:r>
                  <a:rPr lang="en-US" sz="3200" b="1" baseline="0" dirty="0"/>
                  <a:t> Use</a:t>
                </a:r>
                <a:endParaRPr lang="en-US" sz="3200" b="1" dirty="0"/>
              </a:p>
            </c:rich>
          </c:tx>
          <c:layout>
            <c:manualLayout>
              <c:xMode val="edge"/>
              <c:yMode val="edge"/>
              <c:x val="0.28167092973914548"/>
              <c:y val="0.77765792500080122"/>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56284368"/>
        <c:crosses val="autoZero"/>
        <c:auto val="1"/>
        <c:lblAlgn val="ctr"/>
        <c:lblOffset val="100"/>
        <c:noMultiLvlLbl val="0"/>
      </c:catAx>
      <c:valAx>
        <c:axId val="85628436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b="1"/>
                  <a:t>Count</a:t>
                </a:r>
              </a:p>
            </c:rich>
          </c:tx>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56286032"/>
        <c:crosses val="autoZero"/>
        <c:crossBetween val="between"/>
      </c:valAx>
      <c:spPr>
        <a:noFill/>
        <a:ln>
          <a:noFill/>
        </a:ln>
        <a:effectLst/>
      </c:spPr>
    </c:plotArea>
    <c:plotVisOnly val="1"/>
    <c:dispBlanksAs val="gap"/>
    <c:showDLblsOverMax val="0"/>
  </c:chart>
  <c:spPr>
    <a:noFill/>
    <a:ln>
      <a:solidFill>
        <a:srgbClr val="FF0000"/>
      </a:solid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8">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styleClr val="auto"/>
    </cs:fillRef>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17"/>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image" Target="../media/image5.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9.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27BE635-8840-41A4-9CCA-82F8A68BA471}" type="datetimeFigureOut">
              <a:rPr lang="en-US" smtClean="0"/>
              <a:t>2/29/2024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1BBECEA-E34A-4A5C-B788-F667CC6B3825}" type="slidenum">
              <a:rPr lang="en-US" smtClean="0"/>
              <a:t>‹#›</a:t>
            </a:fld>
            <a:endParaRPr lang="en-US"/>
          </a:p>
        </p:txBody>
      </p:sp>
    </p:spTree>
    <p:extLst>
      <p:ext uri="{BB962C8B-B14F-4D97-AF65-F5344CB8AC3E}">
        <p14:creationId xmlns:p14="http://schemas.microsoft.com/office/powerpoint/2010/main" val="27608663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BBECEA-E34A-4A5C-B788-F667CC6B3825}" type="slidenum">
              <a:rPr lang="en-US" smtClean="0"/>
              <a:t>1</a:t>
            </a:fld>
            <a:endParaRPr lang="en-US"/>
          </a:p>
        </p:txBody>
      </p:sp>
    </p:spTree>
    <p:extLst>
      <p:ext uri="{BB962C8B-B14F-4D97-AF65-F5344CB8AC3E}">
        <p14:creationId xmlns:p14="http://schemas.microsoft.com/office/powerpoint/2010/main" val="25059145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seventeen physical descriptors (number of </a:t>
            </a:r>
            <a:r>
              <a:rPr lang="en-US" sz="1200" kern="1200" dirty="0" err="1">
                <a:solidFill>
                  <a:schemeClr val="tx1"/>
                </a:solidFill>
                <a:effectLst/>
                <a:latin typeface="+mn-lt"/>
                <a:ea typeface="+mn-ea"/>
                <a:cs typeface="+mn-cs"/>
              </a:rPr>
              <a:t>HBdon</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HBacc</a:t>
            </a:r>
            <a:r>
              <a:rPr lang="en-US" sz="1200" kern="1200" dirty="0">
                <a:solidFill>
                  <a:schemeClr val="tx1"/>
                </a:solidFill>
                <a:effectLst/>
                <a:latin typeface="+mn-lt"/>
                <a:ea typeface="+mn-ea"/>
                <a:cs typeface="+mn-cs"/>
              </a:rPr>
              <a:t>, HA, RB, AHA, Csp3, MW, MR, TPSA, consensus log P, silicon- IT log </a:t>
            </a:r>
            <a:r>
              <a:rPr lang="en-US" sz="1200" kern="1200" dirty="0" err="1">
                <a:solidFill>
                  <a:schemeClr val="tx1"/>
                </a:solidFill>
                <a:effectLst/>
                <a:latin typeface="+mn-lt"/>
                <a:ea typeface="+mn-ea"/>
                <a:cs typeface="+mn-cs"/>
              </a:rPr>
              <a:t>Sw</a:t>
            </a:r>
            <a:r>
              <a:rPr lang="en-US" sz="1200" kern="1200" dirty="0">
                <a:solidFill>
                  <a:schemeClr val="tx1"/>
                </a:solidFill>
                <a:effectLst/>
                <a:latin typeface="+mn-lt"/>
                <a:ea typeface="+mn-ea"/>
                <a:cs typeface="+mn-cs"/>
              </a:rPr>
              <a:t>, Lipinski’s “rule of five” (Rule of Five), Egan’s rule, </a:t>
            </a:r>
            <a:r>
              <a:rPr lang="en-US" sz="1200" kern="1200" dirty="0" err="1">
                <a:solidFill>
                  <a:schemeClr val="tx1"/>
                </a:solidFill>
                <a:effectLst/>
                <a:latin typeface="+mn-lt"/>
                <a:ea typeface="+mn-ea"/>
                <a:cs typeface="+mn-cs"/>
              </a:rPr>
              <a:t>Ghose’s</a:t>
            </a:r>
            <a:r>
              <a:rPr lang="en-US" sz="1200" kern="1200" dirty="0">
                <a:solidFill>
                  <a:schemeClr val="tx1"/>
                </a:solidFill>
                <a:effectLst/>
                <a:latin typeface="+mn-lt"/>
                <a:ea typeface="+mn-ea"/>
                <a:cs typeface="+mn-cs"/>
              </a:rPr>
              <a:t> rule, </a:t>
            </a:r>
            <a:r>
              <a:rPr lang="en-US" sz="1200" kern="1200" dirty="0" err="1">
                <a:solidFill>
                  <a:schemeClr val="tx1"/>
                </a:solidFill>
                <a:effectLst/>
                <a:latin typeface="+mn-lt"/>
                <a:ea typeface="+mn-ea"/>
                <a:cs typeface="+mn-cs"/>
              </a:rPr>
              <a:t>Veber’s</a:t>
            </a:r>
            <a:r>
              <a:rPr lang="en-US" sz="1200" kern="1200" dirty="0">
                <a:solidFill>
                  <a:schemeClr val="tx1"/>
                </a:solidFill>
                <a:effectLst/>
                <a:latin typeface="+mn-lt"/>
                <a:ea typeface="+mn-ea"/>
                <a:cs typeface="+mn-cs"/>
              </a:rPr>
              <a:t> rule, </a:t>
            </a:r>
            <a:r>
              <a:rPr lang="en-US" sz="1200" kern="1200" dirty="0" err="1">
                <a:solidFill>
                  <a:schemeClr val="tx1"/>
                </a:solidFill>
                <a:effectLst/>
                <a:latin typeface="+mn-lt"/>
                <a:ea typeface="+mn-ea"/>
                <a:cs typeface="+mn-cs"/>
              </a:rPr>
              <a:t>Muegge’s</a:t>
            </a:r>
            <a:r>
              <a:rPr lang="en-US" sz="1200" kern="1200" dirty="0">
                <a:solidFill>
                  <a:schemeClr val="tx1"/>
                </a:solidFill>
                <a:effectLst/>
                <a:latin typeface="+mn-lt"/>
                <a:ea typeface="+mn-ea"/>
                <a:cs typeface="+mn-cs"/>
              </a:rPr>
              <a:t> and lead-likeness violations</a:t>
            </a:r>
            <a:r>
              <a:rPr lang="en-US" sz="1200" kern="1200" dirty="0" smtClean="0">
                <a:solidFill>
                  <a:schemeClr val="tx1"/>
                </a:solidFill>
                <a:effectLst/>
                <a:latin typeface="+mn-lt"/>
                <a:ea typeface="+mn-ea"/>
                <a:cs typeface="+mn-cs"/>
              </a:rPr>
              <a:t>).</a:t>
            </a:r>
          </a:p>
          <a:p>
            <a:r>
              <a:rPr lang="en-US" sz="1200" b="0" i="0" kern="1200" dirty="0" smtClean="0">
                <a:solidFill>
                  <a:schemeClr val="tx1"/>
                </a:solidFill>
                <a:effectLst/>
                <a:latin typeface="+mn-lt"/>
                <a:ea typeface="+mn-ea"/>
                <a:cs typeface="+mn-cs"/>
              </a:rPr>
              <a:t>PC1 is the direction in which the data varies the most while PC2 is designed to account for the second most significant source of variability in the original dataset that was not captured by PC1.</a:t>
            </a:r>
            <a:endParaRPr lang="en-US" dirty="0"/>
          </a:p>
        </p:txBody>
      </p:sp>
      <p:sp>
        <p:nvSpPr>
          <p:cNvPr id="4" name="Slide Number Placeholder 3"/>
          <p:cNvSpPr>
            <a:spLocks noGrp="1"/>
          </p:cNvSpPr>
          <p:nvPr>
            <p:ph type="sldNum" sz="quarter" idx="10"/>
          </p:nvPr>
        </p:nvSpPr>
        <p:spPr/>
        <p:txBody>
          <a:bodyPr/>
          <a:lstStyle/>
          <a:p>
            <a:fld id="{D1BBECEA-E34A-4A5C-B788-F667CC6B3825}" type="slidenum">
              <a:rPr lang="en-US" smtClean="0"/>
              <a:t>6</a:t>
            </a:fld>
            <a:endParaRPr lang="en-US"/>
          </a:p>
        </p:txBody>
      </p:sp>
    </p:spTree>
    <p:extLst>
      <p:ext uri="{BB962C8B-B14F-4D97-AF65-F5344CB8AC3E}">
        <p14:creationId xmlns:p14="http://schemas.microsoft.com/office/powerpoint/2010/main" val="29527947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BBECEA-E34A-4A5C-B788-F667CC6B3825}" type="slidenum">
              <a:rPr lang="en-US" smtClean="0"/>
              <a:t>7</a:t>
            </a:fld>
            <a:endParaRPr lang="en-US"/>
          </a:p>
        </p:txBody>
      </p:sp>
    </p:spTree>
    <p:extLst>
      <p:ext uri="{BB962C8B-B14F-4D97-AF65-F5344CB8AC3E}">
        <p14:creationId xmlns:p14="http://schemas.microsoft.com/office/powerpoint/2010/main" val="12586689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P-glycoprotein (P-</a:t>
            </a:r>
            <a:r>
              <a:rPr lang="en-US" sz="1200" b="0" i="0" kern="1200" dirty="0" err="1" smtClean="0">
                <a:solidFill>
                  <a:schemeClr val="tx1"/>
                </a:solidFill>
                <a:effectLst/>
                <a:latin typeface="+mn-lt"/>
                <a:ea typeface="+mn-ea"/>
                <a:cs typeface="+mn-cs"/>
              </a:rPr>
              <a:t>gp</a:t>
            </a:r>
            <a:r>
              <a:rPr lang="en-US" sz="1200" b="0" i="0" kern="1200" dirty="0" smtClean="0">
                <a:solidFill>
                  <a:schemeClr val="tx1"/>
                </a:solidFill>
                <a:effectLst/>
                <a:latin typeface="+mn-lt"/>
                <a:ea typeface="+mn-ea"/>
                <a:cs typeface="+mn-cs"/>
              </a:rPr>
              <a:t>) is a membrane protein that pumps substrates out of cells.</a:t>
            </a:r>
          </a:p>
          <a:p>
            <a:r>
              <a:rPr lang="en-US" sz="1200" b="0" i="0" kern="1200" dirty="0" smtClean="0">
                <a:solidFill>
                  <a:schemeClr val="tx1"/>
                </a:solidFill>
                <a:effectLst/>
                <a:latin typeface="+mn-lt"/>
                <a:ea typeface="+mn-ea"/>
                <a:cs typeface="+mn-cs"/>
              </a:rPr>
              <a:t>If a drug is a P-</a:t>
            </a:r>
            <a:r>
              <a:rPr lang="en-US" sz="1200" b="0" i="0" kern="1200" dirty="0" err="1" smtClean="0">
                <a:solidFill>
                  <a:schemeClr val="tx1"/>
                </a:solidFill>
                <a:effectLst/>
                <a:latin typeface="+mn-lt"/>
                <a:ea typeface="+mn-ea"/>
                <a:cs typeface="+mn-cs"/>
              </a:rPr>
              <a:t>gp</a:t>
            </a:r>
            <a:r>
              <a:rPr lang="en-US" sz="1200" b="0" i="0" kern="1200" dirty="0" smtClean="0">
                <a:solidFill>
                  <a:schemeClr val="tx1"/>
                </a:solidFill>
                <a:effectLst/>
                <a:latin typeface="+mn-lt"/>
                <a:ea typeface="+mn-ea"/>
                <a:cs typeface="+mn-cs"/>
              </a:rPr>
              <a:t> substrate, it may experience reduced absorption, leading to lower bioavailability.</a:t>
            </a:r>
          </a:p>
          <a:p>
            <a:r>
              <a:rPr lang="en-US" sz="1200" b="0" i="0" kern="1200" dirty="0" smtClean="0">
                <a:solidFill>
                  <a:schemeClr val="tx1"/>
                </a:solidFill>
                <a:effectLst/>
                <a:latin typeface="+mn-lt"/>
                <a:ea typeface="+mn-ea"/>
                <a:cs typeface="+mn-cs"/>
              </a:rPr>
              <a:t>High GI absorption typically leads to improved bioavailability, which is the fraction of an administered drug that reaches the systemic circulation.</a:t>
            </a:r>
          </a:p>
          <a:p>
            <a:r>
              <a:rPr lang="en-US" sz="1200" b="0" i="0" kern="1200" dirty="0" smtClean="0">
                <a:solidFill>
                  <a:schemeClr val="tx1"/>
                </a:solidFill>
                <a:effectLst/>
                <a:latin typeface="+mn-lt"/>
                <a:ea typeface="+mn-ea"/>
                <a:cs typeface="+mn-cs"/>
              </a:rPr>
              <a:t>High bioavailability -</a:t>
            </a:r>
            <a:r>
              <a:rPr lang="en-US" sz="1200" b="0" i="0" kern="1200" baseline="0" dirty="0" smtClean="0">
                <a:solidFill>
                  <a:schemeClr val="tx1"/>
                </a:solidFill>
                <a:effectLst/>
                <a:latin typeface="+mn-lt"/>
                <a:ea typeface="+mn-ea"/>
                <a:cs typeface="+mn-cs"/>
              </a:rPr>
              <a:t> </a:t>
            </a:r>
            <a:r>
              <a:rPr lang="en-US" sz="1200" b="0" i="0" kern="1200" dirty="0" smtClean="0">
                <a:solidFill>
                  <a:schemeClr val="tx1"/>
                </a:solidFill>
                <a:effectLst/>
                <a:latin typeface="+mn-lt"/>
                <a:ea typeface="+mn-ea"/>
                <a:cs typeface="+mn-cs"/>
              </a:rPr>
              <a:t>improved efficacy, a substantial amount of the administered drug reaches the bloodstream, achieving therapeutic concentrations</a:t>
            </a:r>
            <a:r>
              <a:rPr lang="en-US" sz="1200" b="0" i="0" kern="1200" baseline="0" dirty="0" smtClean="0">
                <a:solidFill>
                  <a:schemeClr val="tx1"/>
                </a:solidFill>
                <a:effectLst/>
                <a:latin typeface="+mn-lt"/>
                <a:ea typeface="+mn-ea"/>
                <a:cs typeface="+mn-cs"/>
              </a:rPr>
              <a:t> thus</a:t>
            </a:r>
            <a:r>
              <a:rPr lang="en-US" sz="1200" b="0" i="0" kern="1200" dirty="0" smtClean="0">
                <a:solidFill>
                  <a:schemeClr val="tx1"/>
                </a:solidFill>
                <a:effectLst/>
                <a:latin typeface="+mn-lt"/>
                <a:ea typeface="+mn-ea"/>
                <a:cs typeface="+mn-cs"/>
              </a:rPr>
              <a:t> desired pharmacological effects.</a:t>
            </a:r>
          </a:p>
          <a:p>
            <a:endParaRPr lang="en-US" dirty="0"/>
          </a:p>
        </p:txBody>
      </p:sp>
      <p:sp>
        <p:nvSpPr>
          <p:cNvPr id="4" name="Slide Number Placeholder 3"/>
          <p:cNvSpPr>
            <a:spLocks noGrp="1"/>
          </p:cNvSpPr>
          <p:nvPr>
            <p:ph type="sldNum" sz="quarter" idx="10"/>
          </p:nvPr>
        </p:nvSpPr>
        <p:spPr/>
        <p:txBody>
          <a:bodyPr/>
          <a:lstStyle/>
          <a:p>
            <a:fld id="{D1BBECEA-E34A-4A5C-B788-F667CC6B3825}" type="slidenum">
              <a:rPr lang="en-US" smtClean="0"/>
              <a:t>8</a:t>
            </a:fld>
            <a:endParaRPr lang="en-US"/>
          </a:p>
        </p:txBody>
      </p:sp>
    </p:spTree>
    <p:extLst>
      <p:ext uri="{BB962C8B-B14F-4D97-AF65-F5344CB8AC3E}">
        <p14:creationId xmlns:p14="http://schemas.microsoft.com/office/powerpoint/2010/main" val="40230876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solidFill>
                  <a:srgbClr val="333333"/>
                </a:solidFill>
                <a:latin typeface="Times New Roman" panose="02020603050405020304" pitchFamily="18" charset="0"/>
                <a:ea typeface="Calibri" panose="020F0502020204030204" pitchFamily="34" charset="0"/>
                <a:cs typeface="Times New Roman" panose="02020603050405020304" pitchFamily="18" charset="0"/>
              </a:rPr>
              <a:t>The requirements such that molecular weights are &lt;300-500, the number of hydrogen bond donors &lt; 3-5, the number of hydrogen bond acceptors &lt;3-10 and Clog P &lt;3-5, the number of rotatable bonds &lt;3-5 and the polar surface area &lt;60.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333333"/>
                </a:solidFill>
                <a:latin typeface="Times New Roman" panose="02020603050405020304" pitchFamily="18" charset="0"/>
                <a:ea typeface="Calibri" panose="020F0502020204030204" pitchFamily="34" charset="0"/>
                <a:cs typeface="Times New Roman" panose="02020603050405020304" pitchFamily="18" charset="0"/>
              </a:rPr>
              <a:t>Further toxicity prediction of (AMES, </a:t>
            </a:r>
            <a:r>
              <a:rPr lang="en-US" sz="1200" dirty="0" err="1">
                <a:solidFill>
                  <a:srgbClr val="333333"/>
                </a:solidFill>
                <a:latin typeface="Times New Roman" panose="02020603050405020304" pitchFamily="18" charset="0"/>
                <a:ea typeface="Calibri" panose="020F0502020204030204" pitchFamily="34" charset="0"/>
                <a:cs typeface="Times New Roman" panose="02020603050405020304" pitchFamily="18" charset="0"/>
              </a:rPr>
              <a:t>hERG</a:t>
            </a:r>
            <a:r>
              <a:rPr lang="en-US" sz="1200" dirty="0">
                <a:solidFill>
                  <a:srgbClr val="333333"/>
                </a:solidFill>
                <a:latin typeface="Times New Roman" panose="02020603050405020304" pitchFamily="18" charset="0"/>
                <a:ea typeface="Calibri" panose="020F0502020204030204" pitchFamily="34" charset="0"/>
                <a:cs typeface="Times New Roman" panose="02020603050405020304" pitchFamily="18" charset="0"/>
              </a:rPr>
              <a:t> inhibition, </a:t>
            </a:r>
            <a:r>
              <a:rPr lang="en-US" sz="1200" dirty="0" err="1">
                <a:solidFill>
                  <a:srgbClr val="333333"/>
                </a:solidFill>
                <a:latin typeface="Times New Roman" panose="02020603050405020304" pitchFamily="18" charset="0"/>
                <a:ea typeface="Calibri" panose="020F0502020204030204" pitchFamily="34" charset="0"/>
                <a:cs typeface="Times New Roman" panose="02020603050405020304" pitchFamily="18" charset="0"/>
              </a:rPr>
              <a:t>hepatoxicity</a:t>
            </a:r>
            <a:r>
              <a:rPr lang="en-US" sz="1200" dirty="0">
                <a:solidFill>
                  <a:srgbClr val="333333"/>
                </a:solidFill>
                <a:latin typeface="Times New Roman" panose="02020603050405020304" pitchFamily="18" charset="0"/>
                <a:ea typeface="Calibri" panose="020F0502020204030204" pitchFamily="34" charset="0"/>
                <a:cs typeface="Times New Roman" panose="02020603050405020304" pitchFamily="18" charset="0"/>
              </a:rPr>
              <a:t> and skin sensitization) </a:t>
            </a:r>
            <a:endParaRPr lang="en-US" dirty="0">
              <a:solidFill>
                <a:srgbClr val="333333"/>
              </a:solidFill>
              <a:latin typeface="Times New Roman" panose="02020603050405020304" pitchFamily="18"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10"/>
          </p:nvPr>
        </p:nvSpPr>
        <p:spPr/>
        <p:txBody>
          <a:bodyPr/>
          <a:lstStyle/>
          <a:p>
            <a:fld id="{D1BBECEA-E34A-4A5C-B788-F667CC6B3825}" type="slidenum">
              <a:rPr lang="en-US" smtClean="0"/>
              <a:t>10</a:t>
            </a:fld>
            <a:endParaRPr lang="en-US"/>
          </a:p>
        </p:txBody>
      </p:sp>
    </p:spTree>
    <p:extLst>
      <p:ext uri="{BB962C8B-B14F-4D97-AF65-F5344CB8AC3E}">
        <p14:creationId xmlns:p14="http://schemas.microsoft.com/office/powerpoint/2010/main" val="32643042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489A74C-5782-40B9-BC05-0E85B46740DE}" type="datetimeFigureOut">
              <a:rPr lang="en-US" smtClean="0"/>
              <a:t>2/29/2024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730BFB-CFC7-4B9C-9E7D-E3D9A50CE577}" type="slidenum">
              <a:rPr lang="en-US" smtClean="0"/>
              <a:t>‹#›</a:t>
            </a:fld>
            <a:endParaRPr lang="en-US"/>
          </a:p>
        </p:txBody>
      </p:sp>
    </p:spTree>
    <p:extLst>
      <p:ext uri="{BB962C8B-B14F-4D97-AF65-F5344CB8AC3E}">
        <p14:creationId xmlns:p14="http://schemas.microsoft.com/office/powerpoint/2010/main" val="1096222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489A74C-5782-40B9-BC05-0E85B46740DE}" type="datetimeFigureOut">
              <a:rPr lang="en-US" smtClean="0"/>
              <a:t>2/29/2024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730BFB-CFC7-4B9C-9E7D-E3D9A50CE577}" type="slidenum">
              <a:rPr lang="en-US" smtClean="0"/>
              <a:t>‹#›</a:t>
            </a:fld>
            <a:endParaRPr lang="en-US"/>
          </a:p>
        </p:txBody>
      </p:sp>
    </p:spTree>
    <p:extLst>
      <p:ext uri="{BB962C8B-B14F-4D97-AF65-F5344CB8AC3E}">
        <p14:creationId xmlns:p14="http://schemas.microsoft.com/office/powerpoint/2010/main" val="32320662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489A74C-5782-40B9-BC05-0E85B46740DE}" type="datetimeFigureOut">
              <a:rPr lang="en-US" smtClean="0"/>
              <a:t>2/29/2024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730BFB-CFC7-4B9C-9E7D-E3D9A50CE577}" type="slidenum">
              <a:rPr lang="en-US" smtClean="0"/>
              <a:t>‹#›</a:t>
            </a:fld>
            <a:endParaRPr lang="en-US"/>
          </a:p>
        </p:txBody>
      </p:sp>
    </p:spTree>
    <p:extLst>
      <p:ext uri="{BB962C8B-B14F-4D97-AF65-F5344CB8AC3E}">
        <p14:creationId xmlns:p14="http://schemas.microsoft.com/office/powerpoint/2010/main" val="13927231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489A74C-5782-40B9-BC05-0E85B46740DE}" type="datetimeFigureOut">
              <a:rPr lang="en-US" smtClean="0"/>
              <a:t>2/29/2024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730BFB-CFC7-4B9C-9E7D-E3D9A50CE577}" type="slidenum">
              <a:rPr lang="en-US" smtClean="0"/>
              <a:t>‹#›</a:t>
            </a:fld>
            <a:endParaRPr lang="en-US"/>
          </a:p>
        </p:txBody>
      </p:sp>
    </p:spTree>
    <p:extLst>
      <p:ext uri="{BB962C8B-B14F-4D97-AF65-F5344CB8AC3E}">
        <p14:creationId xmlns:p14="http://schemas.microsoft.com/office/powerpoint/2010/main" val="7688738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489A74C-5782-40B9-BC05-0E85B46740DE}" type="datetimeFigureOut">
              <a:rPr lang="en-US" smtClean="0"/>
              <a:t>2/29/2024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730BFB-CFC7-4B9C-9E7D-E3D9A50CE577}" type="slidenum">
              <a:rPr lang="en-US" smtClean="0"/>
              <a:t>‹#›</a:t>
            </a:fld>
            <a:endParaRPr lang="en-US"/>
          </a:p>
        </p:txBody>
      </p:sp>
    </p:spTree>
    <p:extLst>
      <p:ext uri="{BB962C8B-B14F-4D97-AF65-F5344CB8AC3E}">
        <p14:creationId xmlns:p14="http://schemas.microsoft.com/office/powerpoint/2010/main" val="15281469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489A74C-5782-40B9-BC05-0E85B46740DE}" type="datetimeFigureOut">
              <a:rPr lang="en-US" smtClean="0"/>
              <a:t>2/29/2024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730BFB-CFC7-4B9C-9E7D-E3D9A50CE577}" type="slidenum">
              <a:rPr lang="en-US" smtClean="0"/>
              <a:t>‹#›</a:t>
            </a:fld>
            <a:endParaRPr lang="en-US"/>
          </a:p>
        </p:txBody>
      </p:sp>
    </p:spTree>
    <p:extLst>
      <p:ext uri="{BB962C8B-B14F-4D97-AF65-F5344CB8AC3E}">
        <p14:creationId xmlns:p14="http://schemas.microsoft.com/office/powerpoint/2010/main" val="42002289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489A74C-5782-40B9-BC05-0E85B46740DE}" type="datetimeFigureOut">
              <a:rPr lang="en-US" smtClean="0"/>
              <a:t>2/29/2024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B730BFB-CFC7-4B9C-9E7D-E3D9A50CE577}" type="slidenum">
              <a:rPr lang="en-US" smtClean="0"/>
              <a:t>‹#›</a:t>
            </a:fld>
            <a:endParaRPr lang="en-US"/>
          </a:p>
        </p:txBody>
      </p:sp>
    </p:spTree>
    <p:extLst>
      <p:ext uri="{BB962C8B-B14F-4D97-AF65-F5344CB8AC3E}">
        <p14:creationId xmlns:p14="http://schemas.microsoft.com/office/powerpoint/2010/main" val="33076736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489A74C-5782-40B9-BC05-0E85B46740DE}" type="datetimeFigureOut">
              <a:rPr lang="en-US" smtClean="0"/>
              <a:t>2/29/2024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B730BFB-CFC7-4B9C-9E7D-E3D9A50CE577}" type="slidenum">
              <a:rPr lang="en-US" smtClean="0"/>
              <a:t>‹#›</a:t>
            </a:fld>
            <a:endParaRPr lang="en-US"/>
          </a:p>
        </p:txBody>
      </p:sp>
    </p:spTree>
    <p:extLst>
      <p:ext uri="{BB962C8B-B14F-4D97-AF65-F5344CB8AC3E}">
        <p14:creationId xmlns:p14="http://schemas.microsoft.com/office/powerpoint/2010/main" val="28122894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89A74C-5782-40B9-BC05-0E85B46740DE}" type="datetimeFigureOut">
              <a:rPr lang="en-US" smtClean="0"/>
              <a:t>2/29/2024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B730BFB-CFC7-4B9C-9E7D-E3D9A50CE577}" type="slidenum">
              <a:rPr lang="en-US" smtClean="0"/>
              <a:t>‹#›</a:t>
            </a:fld>
            <a:endParaRPr lang="en-US"/>
          </a:p>
        </p:txBody>
      </p:sp>
    </p:spTree>
    <p:extLst>
      <p:ext uri="{BB962C8B-B14F-4D97-AF65-F5344CB8AC3E}">
        <p14:creationId xmlns:p14="http://schemas.microsoft.com/office/powerpoint/2010/main" val="10578189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489A74C-5782-40B9-BC05-0E85B46740DE}" type="datetimeFigureOut">
              <a:rPr lang="en-US" smtClean="0"/>
              <a:t>2/29/2024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730BFB-CFC7-4B9C-9E7D-E3D9A50CE577}" type="slidenum">
              <a:rPr lang="en-US" smtClean="0"/>
              <a:t>‹#›</a:t>
            </a:fld>
            <a:endParaRPr lang="en-US"/>
          </a:p>
        </p:txBody>
      </p:sp>
    </p:spTree>
    <p:extLst>
      <p:ext uri="{BB962C8B-B14F-4D97-AF65-F5344CB8AC3E}">
        <p14:creationId xmlns:p14="http://schemas.microsoft.com/office/powerpoint/2010/main" val="27534617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489A74C-5782-40B9-BC05-0E85B46740DE}" type="datetimeFigureOut">
              <a:rPr lang="en-US" smtClean="0"/>
              <a:t>2/29/2024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730BFB-CFC7-4B9C-9E7D-E3D9A50CE577}" type="slidenum">
              <a:rPr lang="en-US" smtClean="0"/>
              <a:t>‹#›</a:t>
            </a:fld>
            <a:endParaRPr lang="en-US"/>
          </a:p>
        </p:txBody>
      </p:sp>
    </p:spTree>
    <p:extLst>
      <p:ext uri="{BB962C8B-B14F-4D97-AF65-F5344CB8AC3E}">
        <p14:creationId xmlns:p14="http://schemas.microsoft.com/office/powerpoint/2010/main" val="14244372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89A74C-5782-40B9-BC05-0E85B46740DE}" type="datetimeFigureOut">
              <a:rPr lang="en-US" smtClean="0"/>
              <a:t>2/29/2024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730BFB-CFC7-4B9C-9E7D-E3D9A50CE577}" type="slidenum">
              <a:rPr lang="en-US" smtClean="0"/>
              <a:t>‹#›</a:t>
            </a:fld>
            <a:endParaRPr lang="en-US"/>
          </a:p>
        </p:txBody>
      </p:sp>
    </p:spTree>
    <p:extLst>
      <p:ext uri="{BB962C8B-B14F-4D97-AF65-F5344CB8AC3E}">
        <p14:creationId xmlns:p14="http://schemas.microsoft.com/office/powerpoint/2010/main" val="1561708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s://doi.org/10.1016/j.sajb.2023.03.057" TargetMode="External"/><Relationship Id="rId2" Type="http://schemas.openxmlformats.org/officeDocument/2006/relationships/hyperlink" Target="https://doi.org/10.3390/molecules23092333" TargetMode="External"/><Relationship Id="rId1" Type="http://schemas.openxmlformats.org/officeDocument/2006/relationships/slideLayout" Target="../slideLayouts/slideLayout7.xml"/><Relationship Id="rId4" Type="http://schemas.openxmlformats.org/officeDocument/2006/relationships/hyperlink" Target="https://doi.org/10.1016/j.sajb.2023.09.009"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7.xml"/><Relationship Id="rId1" Type="http://schemas.openxmlformats.org/officeDocument/2006/relationships/vmlDrawing" Target="../drawings/vmlDrawing6.vml"/><Relationship Id="rId4" Type="http://schemas.openxmlformats.org/officeDocument/2006/relationships/image" Target="../media/image9.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vmlDrawing" Target="../drawings/vmlDrawing3.vml"/><Relationship Id="rId5" Type="http://schemas.openxmlformats.org/officeDocument/2006/relationships/image" Target="../media/image3.emf"/><Relationship Id="rId4" Type="http://schemas.openxmlformats.org/officeDocument/2006/relationships/oleObject" Target="../embeddings/oleObject4.bin"/></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7.bin"/><Relationship Id="rId3" Type="http://schemas.openxmlformats.org/officeDocument/2006/relationships/notesSlide" Target="../notesSlides/notesSlide4.xml"/><Relationship Id="rId7" Type="http://schemas.openxmlformats.org/officeDocument/2006/relationships/image" Target="../media/image6.emf"/><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oleObject" Target="../embeddings/oleObject6.bin"/><Relationship Id="rId5" Type="http://schemas.openxmlformats.org/officeDocument/2006/relationships/image" Target="../media/image5.emf"/><Relationship Id="rId4" Type="http://schemas.openxmlformats.org/officeDocument/2006/relationships/oleObject" Target="../embeddings/oleObject5.bin"/><Relationship Id="rId9" Type="http://schemas.openxmlformats.org/officeDocument/2006/relationships/image" Target="../media/image7.e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7.xml"/><Relationship Id="rId1" Type="http://schemas.openxmlformats.org/officeDocument/2006/relationships/vmlDrawing" Target="../drawings/vmlDrawing5.vml"/><Relationship Id="rId4" Type="http://schemas.openxmlformats.org/officeDocument/2006/relationships/image" Target="../media/image8.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6716" y="876371"/>
            <a:ext cx="11519338" cy="1409617"/>
          </a:xfrm>
          <a:prstGeom prst="rect">
            <a:avLst/>
          </a:prstGeom>
        </p:spPr>
        <p:txBody>
          <a:bodyPr wrap="square">
            <a:spAutoFit/>
          </a:bodyPr>
          <a:lstStyle/>
          <a:p>
            <a:pPr>
              <a:lnSpc>
                <a:spcPct val="107000"/>
              </a:lnSpc>
              <a:spcAft>
                <a:spcPts val="800"/>
              </a:spcAft>
            </a:pPr>
            <a:r>
              <a:rPr lang="en-US" sz="4000" b="1" i="1" dirty="0">
                <a:latin typeface="Times New Roman" panose="02020603050405020304" pitchFamily="18" charset="0"/>
                <a:ea typeface="Calibri" panose="020F0502020204030204" pitchFamily="34" charset="0"/>
                <a:cs typeface="Times New Roman" panose="02020603050405020304" pitchFamily="18" charset="0"/>
              </a:rPr>
              <a:t>In </a:t>
            </a:r>
            <a:r>
              <a:rPr lang="en-US" sz="4000" b="1" i="1" dirty="0" err="1">
                <a:latin typeface="Times New Roman" panose="02020603050405020304" pitchFamily="18" charset="0"/>
                <a:ea typeface="Calibri" panose="020F0502020204030204" pitchFamily="34" charset="0"/>
                <a:cs typeface="Times New Roman" panose="02020603050405020304" pitchFamily="18" charset="0"/>
              </a:rPr>
              <a:t>silico</a:t>
            </a:r>
            <a:r>
              <a:rPr lang="en-US" sz="4000" b="1" dirty="0">
                <a:latin typeface="Times New Roman" panose="02020603050405020304" pitchFamily="18" charset="0"/>
                <a:ea typeface="Calibri" panose="020F0502020204030204" pitchFamily="34" charset="0"/>
                <a:cs typeface="Times New Roman" panose="02020603050405020304" pitchFamily="18" charset="0"/>
              </a:rPr>
              <a:t> analysis of ADME/</a:t>
            </a:r>
            <a:r>
              <a:rPr lang="en-US" sz="4000" b="1" dirty="0" err="1">
                <a:latin typeface="Times New Roman" panose="02020603050405020304" pitchFamily="18" charset="0"/>
                <a:ea typeface="Calibri" panose="020F0502020204030204" pitchFamily="34" charset="0"/>
                <a:cs typeface="Times New Roman" panose="02020603050405020304" pitchFamily="18" charset="0"/>
              </a:rPr>
              <a:t>Tox</a:t>
            </a:r>
            <a:r>
              <a:rPr lang="en-US" sz="4000" b="1" dirty="0">
                <a:latin typeface="Times New Roman" panose="02020603050405020304" pitchFamily="18" charset="0"/>
                <a:ea typeface="Calibri" panose="020F0502020204030204" pitchFamily="34" charset="0"/>
                <a:cs typeface="Times New Roman" panose="02020603050405020304" pitchFamily="18" charset="0"/>
              </a:rPr>
              <a:t> profile of compounds from </a:t>
            </a:r>
            <a:r>
              <a:rPr lang="en-US" sz="4000" b="1" i="1" dirty="0">
                <a:latin typeface="Times New Roman" panose="02020603050405020304" pitchFamily="18" charset="0"/>
                <a:ea typeface="Calibri" panose="020F0502020204030204" pitchFamily="34" charset="0"/>
                <a:cs typeface="Times New Roman" panose="02020603050405020304" pitchFamily="18" charset="0"/>
              </a:rPr>
              <a:t>Croton</a:t>
            </a:r>
            <a:r>
              <a:rPr lang="en-US" sz="4000" b="1" dirty="0">
                <a:latin typeface="Times New Roman" panose="02020603050405020304" pitchFamily="18" charset="0"/>
                <a:ea typeface="Calibri" panose="020F0502020204030204" pitchFamily="34" charset="0"/>
                <a:cs typeface="Times New Roman" panose="02020603050405020304" pitchFamily="18" charset="0"/>
              </a:rPr>
              <a:t> species.</a:t>
            </a:r>
            <a:endParaRPr lang="en-US" sz="40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3" name="Rectangle 2"/>
          <p:cNvSpPr/>
          <p:nvPr/>
        </p:nvSpPr>
        <p:spPr>
          <a:xfrm>
            <a:off x="1974240" y="3231994"/>
            <a:ext cx="8059445" cy="1116972"/>
          </a:xfrm>
          <a:prstGeom prst="rect">
            <a:avLst/>
          </a:prstGeom>
        </p:spPr>
        <p:txBody>
          <a:bodyPr wrap="square">
            <a:spAutoFit/>
          </a:bodyPr>
          <a:lstStyle/>
          <a:p>
            <a:pPr algn="just">
              <a:lnSpc>
                <a:spcPct val="107000"/>
              </a:lnSpc>
              <a:spcAft>
                <a:spcPts val="800"/>
              </a:spcAft>
            </a:pPr>
            <a:r>
              <a:rPr lang="en-US" sz="2800" dirty="0" smtClean="0">
                <a:latin typeface="Times New Roman" panose="02020603050405020304" pitchFamily="18" charset="0"/>
                <a:cs typeface="Times New Roman" panose="02020603050405020304" pitchFamily="18" charset="0"/>
              </a:rPr>
              <a:t>                  </a:t>
            </a:r>
            <a:r>
              <a:rPr lang="en-US" sz="2800" dirty="0" err="1" smtClean="0">
                <a:solidFill>
                  <a:srgbClr val="FF0000"/>
                </a:solidFill>
                <a:latin typeface="Times New Roman" panose="02020603050405020304" pitchFamily="18" charset="0"/>
                <a:cs typeface="Times New Roman" panose="02020603050405020304" pitchFamily="18" charset="0"/>
              </a:rPr>
              <a:t>Samphelix</a:t>
            </a:r>
            <a:r>
              <a:rPr lang="en-US" sz="2800" dirty="0" smtClean="0">
                <a:solidFill>
                  <a:srgbClr val="FF0000"/>
                </a:solidFill>
                <a:latin typeface="Times New Roman" panose="02020603050405020304" pitchFamily="18" charset="0"/>
                <a:cs typeface="Times New Roman" panose="02020603050405020304" pitchFamily="18" charset="0"/>
              </a:rPr>
              <a:t> </a:t>
            </a:r>
            <a:r>
              <a:rPr lang="en-US" sz="2800" dirty="0">
                <a:solidFill>
                  <a:srgbClr val="FF0000"/>
                </a:solidFill>
                <a:latin typeface="Times New Roman" panose="02020603050405020304" pitchFamily="18" charset="0"/>
                <a:cs typeface="Times New Roman" panose="02020603050405020304" pitchFamily="18" charset="0"/>
              </a:rPr>
              <a:t>O. </a:t>
            </a:r>
            <a:r>
              <a:rPr lang="en-US" sz="2800" dirty="0" err="1">
                <a:solidFill>
                  <a:srgbClr val="FF0000"/>
                </a:solidFill>
                <a:latin typeface="Times New Roman" panose="02020603050405020304" pitchFamily="18" charset="0"/>
                <a:cs typeface="Times New Roman" panose="02020603050405020304" pitchFamily="18" charset="0"/>
              </a:rPr>
              <a:t>Obende</a:t>
            </a:r>
            <a:endParaRPr lang="en-US" sz="2800" baseline="30000" dirty="0">
              <a:solidFill>
                <a:srgbClr val="FF0000"/>
              </a:solidFill>
              <a:latin typeface="Times New Roman" panose="02020603050405020304" pitchFamily="18" charset="0"/>
              <a:cs typeface="Times New Roman" panose="02020603050405020304" pitchFamily="18" charset="0"/>
            </a:endParaRPr>
          </a:p>
          <a:p>
            <a:pPr algn="just">
              <a:lnSpc>
                <a:spcPct val="107000"/>
              </a:lnSpc>
              <a:spcAft>
                <a:spcPts val="800"/>
              </a:spcAft>
            </a:pP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solidFill>
                  <a:srgbClr val="00B0F0"/>
                </a:solidFill>
                <a:latin typeface="Times New Roman" panose="02020603050405020304" pitchFamily="18" charset="0"/>
                <a:ea typeface="Calibri" panose="020F0502020204030204" pitchFamily="34" charset="0"/>
                <a:cs typeface="Times New Roman" panose="02020603050405020304" pitchFamily="18" charset="0"/>
              </a:rPr>
              <a:t>Msc</a:t>
            </a:r>
            <a:r>
              <a:rPr lang="en-US" sz="2800" dirty="0" smtClean="0">
                <a:solidFill>
                  <a:srgbClr val="00B0F0"/>
                </a:solidFill>
                <a:latin typeface="Times New Roman" panose="02020603050405020304" pitchFamily="18" charset="0"/>
                <a:ea typeface="Calibri" panose="020F0502020204030204" pitchFamily="34" charset="0"/>
                <a:cs typeface="Times New Roman" panose="02020603050405020304" pitchFamily="18" charset="0"/>
              </a:rPr>
              <a:t> student from </a:t>
            </a:r>
            <a:r>
              <a:rPr lang="en-US" sz="2800" dirty="0" err="1" smtClean="0">
                <a:solidFill>
                  <a:srgbClr val="00B0F0"/>
                </a:solidFill>
                <a:latin typeface="Times New Roman" panose="02020603050405020304" pitchFamily="18" charset="0"/>
                <a:ea typeface="Calibri" panose="020F0502020204030204" pitchFamily="34" charset="0"/>
                <a:cs typeface="Times New Roman" panose="02020603050405020304" pitchFamily="18" charset="0"/>
              </a:rPr>
              <a:t>Maseno</a:t>
            </a:r>
            <a:r>
              <a:rPr lang="en-US" sz="2800" dirty="0" smtClean="0">
                <a:solidFill>
                  <a:srgbClr val="00B0F0"/>
                </a:solidFill>
                <a:latin typeface="Times New Roman" panose="02020603050405020304" pitchFamily="18" charset="0"/>
                <a:ea typeface="Calibri" panose="020F0502020204030204" pitchFamily="34" charset="0"/>
                <a:cs typeface="Times New Roman" panose="02020603050405020304" pitchFamily="18" charset="0"/>
              </a:rPr>
              <a:t> University in Kenya</a:t>
            </a:r>
            <a:endParaRPr lang="en-US" sz="2800" dirty="0">
              <a:solidFill>
                <a:srgbClr val="00B0F0"/>
              </a:solidFill>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TextBox 3"/>
          <p:cNvSpPr txBox="1"/>
          <p:nvPr/>
        </p:nvSpPr>
        <p:spPr>
          <a:xfrm>
            <a:off x="4877722" y="5120624"/>
            <a:ext cx="1774686" cy="523220"/>
          </a:xfrm>
          <a:prstGeom prst="rect">
            <a:avLst/>
          </a:prstGeom>
          <a:noFill/>
        </p:spPr>
        <p:txBody>
          <a:bodyPr wrap="square" rtlCol="0">
            <a:spAutoFit/>
          </a:bodyPr>
          <a:lstStyle/>
          <a:p>
            <a:r>
              <a:rPr lang="en-US" sz="2800" dirty="0" smtClean="0">
                <a:latin typeface="Times New Roman" panose="02020603050405020304" pitchFamily="18" charset="0"/>
                <a:cs typeface="Times New Roman" panose="02020603050405020304" pitchFamily="18" charset="0"/>
              </a:rPr>
              <a:t>Author</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079423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78071" y="-80369"/>
            <a:ext cx="2882520" cy="769441"/>
          </a:xfrm>
          <a:prstGeom prst="rect">
            <a:avLst/>
          </a:prstGeom>
        </p:spPr>
        <p:txBody>
          <a:bodyPr wrap="none">
            <a:spAutoFit/>
          </a:bodyPr>
          <a:lstStyle/>
          <a:p>
            <a:r>
              <a:rPr lang="en-US" sz="4400" b="1" dirty="0">
                <a:latin typeface="Times New Roman" panose="02020603050405020304" pitchFamily="18" charset="0"/>
                <a:ea typeface="Calibri" panose="020F0502020204030204" pitchFamily="34" charset="0"/>
              </a:rPr>
              <a:t>Conclusion</a:t>
            </a:r>
            <a:endParaRPr lang="en-US" sz="4400" dirty="0"/>
          </a:p>
        </p:txBody>
      </p:sp>
      <p:sp>
        <p:nvSpPr>
          <p:cNvPr id="3" name="Rectangle 2"/>
          <p:cNvSpPr/>
          <p:nvPr/>
        </p:nvSpPr>
        <p:spPr>
          <a:xfrm>
            <a:off x="126124" y="590391"/>
            <a:ext cx="11826390" cy="5940409"/>
          </a:xfrm>
          <a:prstGeom prst="rect">
            <a:avLst/>
          </a:prstGeom>
        </p:spPr>
        <p:txBody>
          <a:bodyPr wrap="square">
            <a:spAutoFit/>
          </a:bodyPr>
          <a:lstStyle/>
          <a:p>
            <a:pPr marL="342900" indent="-342900" algn="just">
              <a:lnSpc>
                <a:spcPct val="107000"/>
              </a:lnSpc>
              <a:spcAft>
                <a:spcPts val="800"/>
              </a:spcAft>
              <a:buFont typeface="Wingdings" panose="05000000000000000000" pitchFamily="2" charset="2"/>
              <a:buChar char="v"/>
            </a:pPr>
            <a:r>
              <a:rPr lang="en-US" sz="3600" dirty="0">
                <a:solidFill>
                  <a:srgbClr val="333333"/>
                </a:solidFill>
                <a:latin typeface="Times New Roman" panose="02020603050405020304" pitchFamily="18" charset="0"/>
                <a:ea typeface="Calibri" panose="020F0502020204030204" pitchFamily="34" charset="0"/>
                <a:cs typeface="Times New Roman" panose="02020603050405020304" pitchFamily="18" charset="0"/>
              </a:rPr>
              <a:t>The major class of compound from </a:t>
            </a:r>
            <a:r>
              <a:rPr lang="en-US" sz="3600" i="1" dirty="0">
                <a:solidFill>
                  <a:srgbClr val="333333"/>
                </a:solidFill>
                <a:latin typeface="Times New Roman" panose="02020603050405020304" pitchFamily="18" charset="0"/>
                <a:ea typeface="Calibri" panose="020F0502020204030204" pitchFamily="34" charset="0"/>
                <a:cs typeface="Times New Roman" panose="02020603050405020304" pitchFamily="18" charset="0"/>
              </a:rPr>
              <a:t>croton</a:t>
            </a:r>
            <a:r>
              <a:rPr lang="en-US" sz="3600" dirty="0">
                <a:solidFill>
                  <a:srgbClr val="333333"/>
                </a:solidFill>
                <a:latin typeface="Times New Roman" panose="02020603050405020304" pitchFamily="18" charset="0"/>
                <a:ea typeface="Calibri" panose="020F0502020204030204" pitchFamily="34" charset="0"/>
                <a:cs typeface="Times New Roman" panose="02020603050405020304" pitchFamily="18" charset="0"/>
              </a:rPr>
              <a:t> are </a:t>
            </a:r>
            <a:r>
              <a:rPr lang="en-US" sz="3600" dirty="0" err="1" smtClean="0">
                <a:solidFill>
                  <a:srgbClr val="333333"/>
                </a:solidFill>
                <a:latin typeface="Times New Roman" panose="02020603050405020304" pitchFamily="18" charset="0"/>
                <a:ea typeface="Calibri" panose="020F0502020204030204" pitchFamily="34" charset="0"/>
                <a:cs typeface="Times New Roman" panose="02020603050405020304" pitchFamily="18" charset="0"/>
              </a:rPr>
              <a:t>diterpenoids</a:t>
            </a:r>
            <a:r>
              <a:rPr lang="en-US" sz="3600" dirty="0" smtClean="0">
                <a:solidFill>
                  <a:srgbClr val="333333"/>
                </a:solidFill>
                <a:latin typeface="Times New Roman" panose="02020603050405020304" pitchFamily="18" charset="0"/>
                <a:ea typeface="Calibri" panose="020F0502020204030204" pitchFamily="34" charset="0"/>
                <a:cs typeface="Times New Roman" panose="02020603050405020304" pitchFamily="18" charset="0"/>
              </a:rPr>
              <a:t>. </a:t>
            </a:r>
            <a:endParaRPr lang="en-US" sz="3600" dirty="0">
              <a:solidFill>
                <a:srgbClr val="333333"/>
              </a:solidFill>
              <a:latin typeface="Times New Roman" panose="02020603050405020304" pitchFamily="18"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Wingdings" panose="05000000000000000000" pitchFamily="2" charset="2"/>
              <a:buChar char="v"/>
            </a:pPr>
            <a:r>
              <a:rPr lang="en-US" sz="3600" dirty="0">
                <a:solidFill>
                  <a:srgbClr val="333333"/>
                </a:solidFill>
                <a:latin typeface="Times New Roman" panose="02020603050405020304" pitchFamily="18" charset="0"/>
                <a:ea typeface="Calibri" panose="020F0502020204030204" pitchFamily="34" charset="0"/>
                <a:cs typeface="Times New Roman" panose="02020603050405020304" pitchFamily="18" charset="0"/>
              </a:rPr>
              <a:t>The main biological activities </a:t>
            </a:r>
            <a:r>
              <a:rPr lang="en-US" sz="3600" dirty="0" smtClean="0">
                <a:solidFill>
                  <a:srgbClr val="333333"/>
                </a:solidFill>
                <a:latin typeface="Times New Roman" panose="02020603050405020304" pitchFamily="18" charset="0"/>
                <a:ea typeface="Calibri" panose="020F0502020204030204" pitchFamily="34" charset="0"/>
                <a:cs typeface="Times New Roman" panose="02020603050405020304" pitchFamily="18" charset="0"/>
              </a:rPr>
              <a:t>are </a:t>
            </a:r>
            <a:r>
              <a:rPr lang="en-US" sz="3600" dirty="0" err="1" smtClean="0">
                <a:solidFill>
                  <a:srgbClr val="333333"/>
                </a:solidFill>
                <a:latin typeface="Times New Roman" panose="02020603050405020304" pitchFamily="18" charset="0"/>
                <a:ea typeface="Calibri" panose="020F0502020204030204" pitchFamily="34" charset="0"/>
                <a:cs typeface="Times New Roman" panose="02020603050405020304" pitchFamily="18" charset="0"/>
              </a:rPr>
              <a:t>cytotocxicity</a:t>
            </a:r>
            <a:r>
              <a:rPr lang="en-US" sz="3600" dirty="0" smtClean="0">
                <a:solidFill>
                  <a:srgbClr val="333333"/>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a:solidFill>
                  <a:srgbClr val="333333"/>
                </a:solidFill>
                <a:latin typeface="Times New Roman" panose="02020603050405020304" pitchFamily="18" charset="0"/>
                <a:ea typeface="Calibri" panose="020F0502020204030204" pitchFamily="34" charset="0"/>
                <a:cs typeface="Times New Roman" panose="02020603050405020304" pitchFamily="18" charset="0"/>
              </a:rPr>
              <a:t>(52%) and anti-inflammatory activities at 13.4%.</a:t>
            </a:r>
          </a:p>
          <a:p>
            <a:pPr marL="342900" indent="-342900" algn="just">
              <a:lnSpc>
                <a:spcPct val="107000"/>
              </a:lnSpc>
              <a:spcAft>
                <a:spcPts val="800"/>
              </a:spcAft>
              <a:buFont typeface="Wingdings" panose="05000000000000000000" pitchFamily="2" charset="2"/>
              <a:buChar char="v"/>
            </a:pPr>
            <a:r>
              <a:rPr lang="en-US" sz="3600" dirty="0">
                <a:solidFill>
                  <a:srgbClr val="333333"/>
                </a:solidFill>
                <a:latin typeface="Times New Roman" panose="02020603050405020304" pitchFamily="18" charset="0"/>
                <a:ea typeface="Calibri" panose="020F0502020204030204" pitchFamily="34" charset="0"/>
                <a:cs typeface="Times New Roman" panose="02020603050405020304" pitchFamily="18" charset="0"/>
              </a:rPr>
              <a:t>Most of the </a:t>
            </a:r>
            <a:r>
              <a:rPr lang="en-US" sz="3600" i="1" dirty="0">
                <a:solidFill>
                  <a:srgbClr val="333333"/>
                </a:solidFill>
                <a:latin typeface="Times New Roman" panose="02020603050405020304" pitchFamily="18" charset="0"/>
                <a:ea typeface="Calibri" panose="020F0502020204030204" pitchFamily="34" charset="0"/>
                <a:cs typeface="Times New Roman" panose="02020603050405020304" pitchFamily="18" charset="0"/>
              </a:rPr>
              <a:t>croton</a:t>
            </a:r>
            <a:r>
              <a:rPr lang="en-US" sz="3600" dirty="0">
                <a:solidFill>
                  <a:srgbClr val="333333"/>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smtClean="0">
                <a:solidFill>
                  <a:srgbClr val="333333"/>
                </a:solidFill>
                <a:latin typeface="Times New Roman" panose="02020603050405020304" pitchFamily="18" charset="0"/>
                <a:ea typeface="Calibri" panose="020F0502020204030204" pitchFamily="34" charset="0"/>
                <a:cs typeface="Times New Roman" panose="02020603050405020304" pitchFamily="18" charset="0"/>
              </a:rPr>
              <a:t>compounds(76.37%) </a:t>
            </a:r>
            <a:r>
              <a:rPr lang="en-US" sz="3600" dirty="0">
                <a:solidFill>
                  <a:srgbClr val="333333"/>
                </a:solidFill>
                <a:latin typeface="Times New Roman" panose="02020603050405020304" pitchFamily="18" charset="0"/>
                <a:ea typeface="Calibri" panose="020F0502020204030204" pitchFamily="34" charset="0"/>
                <a:cs typeface="Times New Roman" panose="02020603050405020304" pitchFamily="18" charset="0"/>
              </a:rPr>
              <a:t>obey Rule of </a:t>
            </a:r>
            <a:r>
              <a:rPr lang="en-US" sz="3600" dirty="0" smtClean="0">
                <a:solidFill>
                  <a:srgbClr val="333333"/>
                </a:solidFill>
                <a:latin typeface="Times New Roman" panose="02020603050405020304" pitchFamily="18" charset="0"/>
                <a:ea typeface="Calibri" panose="020F0502020204030204" pitchFamily="34" charset="0"/>
                <a:cs typeface="Times New Roman" panose="02020603050405020304" pitchFamily="18" charset="0"/>
              </a:rPr>
              <a:t>five. </a:t>
            </a:r>
            <a:endParaRPr lang="en-US" sz="3600" dirty="0">
              <a:solidFill>
                <a:srgbClr val="333333"/>
              </a:solidFill>
              <a:latin typeface="Times New Roman" panose="02020603050405020304" pitchFamily="18"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Wingdings" panose="05000000000000000000" pitchFamily="2" charset="2"/>
              <a:buChar char="v"/>
            </a:pPr>
            <a:r>
              <a:rPr lang="en-US" sz="3600" i="1" dirty="0">
                <a:solidFill>
                  <a:srgbClr val="333333"/>
                </a:solidFill>
                <a:latin typeface="Times New Roman" panose="02020603050405020304" pitchFamily="18" charset="0"/>
                <a:ea typeface="Calibri" panose="020F0502020204030204" pitchFamily="34" charset="0"/>
                <a:cs typeface="Times New Roman" panose="02020603050405020304" pitchFamily="18" charset="0"/>
              </a:rPr>
              <a:t>Croton </a:t>
            </a:r>
            <a:r>
              <a:rPr lang="en-US" sz="3600" dirty="0">
                <a:solidFill>
                  <a:srgbClr val="333333"/>
                </a:solidFill>
                <a:latin typeface="Times New Roman" panose="02020603050405020304" pitchFamily="18" charset="0"/>
                <a:ea typeface="Calibri" panose="020F0502020204030204" pitchFamily="34" charset="0"/>
                <a:cs typeface="Times New Roman" panose="02020603050405020304" pitchFamily="18" charset="0"/>
              </a:rPr>
              <a:t>compounds share common chemical space as those of the approved FDA drugs. </a:t>
            </a:r>
          </a:p>
          <a:p>
            <a:pPr marL="342900" indent="-342900" algn="just">
              <a:lnSpc>
                <a:spcPct val="107000"/>
              </a:lnSpc>
              <a:spcAft>
                <a:spcPts val="800"/>
              </a:spcAft>
              <a:buFont typeface="Wingdings" panose="05000000000000000000" pitchFamily="2" charset="2"/>
              <a:buChar char="v"/>
            </a:pPr>
            <a:r>
              <a:rPr lang="en-US" sz="3600" dirty="0">
                <a:solidFill>
                  <a:srgbClr val="333333"/>
                </a:solidFill>
                <a:latin typeface="Times New Roman" panose="02020603050405020304" pitchFamily="18" charset="0"/>
                <a:ea typeface="Calibri" panose="020F0502020204030204" pitchFamily="34" charset="0"/>
                <a:cs typeface="Times New Roman" panose="02020603050405020304" pitchFamily="18" charset="0"/>
              </a:rPr>
              <a:t>ADME analysis proved only </a:t>
            </a:r>
            <a:r>
              <a:rPr lang="en-US" sz="3600" dirty="0">
                <a:latin typeface="Times New Roman" panose="02020603050405020304" pitchFamily="18" charset="0"/>
                <a:ea typeface="Calibri" panose="020F0502020204030204" pitchFamily="34" charset="0"/>
                <a:cs typeface="Times New Roman" panose="02020603050405020304" pitchFamily="18" charset="0"/>
              </a:rPr>
              <a:t>39 compounds  to be viable </a:t>
            </a:r>
            <a:r>
              <a:rPr lang="en-US" sz="3600" dirty="0">
                <a:solidFill>
                  <a:srgbClr val="333333"/>
                </a:solidFill>
                <a:latin typeface="Times New Roman" panose="02020603050405020304" pitchFamily="18" charset="0"/>
                <a:ea typeface="Calibri" panose="020F0502020204030204" pitchFamily="34" charset="0"/>
                <a:cs typeface="Times New Roman" panose="02020603050405020304" pitchFamily="18" charset="0"/>
              </a:rPr>
              <a:t>drug like.</a:t>
            </a:r>
          </a:p>
          <a:p>
            <a:pPr marL="342900" indent="-342900" algn="just">
              <a:lnSpc>
                <a:spcPct val="107000"/>
              </a:lnSpc>
              <a:spcAft>
                <a:spcPts val="800"/>
              </a:spcAft>
              <a:buFont typeface="Wingdings" panose="05000000000000000000" pitchFamily="2" charset="2"/>
              <a:buChar char="v"/>
            </a:pPr>
            <a:r>
              <a:rPr lang="en-US" sz="3600" dirty="0">
                <a:solidFill>
                  <a:srgbClr val="333333"/>
                </a:solidFill>
                <a:latin typeface="Times New Roman" panose="02020603050405020304" pitchFamily="18" charset="0"/>
                <a:ea typeface="Calibri" panose="020F0502020204030204" pitchFamily="34" charset="0"/>
                <a:cs typeface="Times New Roman" panose="02020603050405020304" pitchFamily="18" charset="0"/>
              </a:rPr>
              <a:t>Out of 39, 19 compounds were non-toxic. </a:t>
            </a:r>
          </a:p>
        </p:txBody>
      </p:sp>
    </p:spTree>
    <p:extLst>
      <p:ext uri="{BB962C8B-B14F-4D97-AF65-F5344CB8AC3E}">
        <p14:creationId xmlns:p14="http://schemas.microsoft.com/office/powerpoint/2010/main" val="988910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51034" y="1247160"/>
            <a:ext cx="9375228" cy="1841466"/>
          </a:xfrm>
          <a:prstGeom prst="rect">
            <a:avLst/>
          </a:prstGeom>
        </p:spPr>
        <p:txBody>
          <a:bodyPr wrap="square">
            <a:spAutoFit/>
          </a:bodyPr>
          <a:lstStyle/>
          <a:p>
            <a:pPr marL="342900" indent="-342900" algn="just">
              <a:lnSpc>
                <a:spcPct val="107000"/>
              </a:lnSpc>
              <a:spcAft>
                <a:spcPts val="800"/>
              </a:spcAft>
              <a:buFont typeface="Wingdings" panose="05000000000000000000" pitchFamily="2" charset="2"/>
              <a:buChar char="v"/>
            </a:pPr>
            <a:r>
              <a:rPr lang="en-US" sz="3600" dirty="0">
                <a:solidFill>
                  <a:srgbClr val="333333"/>
                </a:solidFill>
                <a:latin typeface="Times New Roman" panose="02020603050405020304" pitchFamily="18" charset="0"/>
                <a:ea typeface="Calibri" panose="020F0502020204030204" pitchFamily="34" charset="0"/>
                <a:cs typeface="Times New Roman" panose="02020603050405020304" pitchFamily="18" charset="0"/>
              </a:rPr>
              <a:t>Further docking and simulation should be done on the 19 compounds noted for their respective biological activities reported.</a:t>
            </a:r>
            <a:endParaRPr lang="en-US" sz="3600"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TextBox 2"/>
          <p:cNvSpPr txBox="1"/>
          <p:nvPr/>
        </p:nvSpPr>
        <p:spPr>
          <a:xfrm>
            <a:off x="2995448" y="329950"/>
            <a:ext cx="4698124" cy="769441"/>
          </a:xfrm>
          <a:prstGeom prst="rect">
            <a:avLst/>
          </a:prstGeom>
          <a:noFill/>
        </p:spPr>
        <p:txBody>
          <a:bodyPr wrap="square" rtlCol="0">
            <a:spAutoFit/>
          </a:bodyPr>
          <a:lstStyle/>
          <a:p>
            <a:r>
              <a:rPr lang="en-US" sz="4400" dirty="0"/>
              <a:t>Recommendation</a:t>
            </a:r>
          </a:p>
        </p:txBody>
      </p:sp>
    </p:spTree>
    <p:extLst>
      <p:ext uri="{BB962C8B-B14F-4D97-AF65-F5344CB8AC3E}">
        <p14:creationId xmlns:p14="http://schemas.microsoft.com/office/powerpoint/2010/main" val="1807485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1004" y="1455031"/>
            <a:ext cx="10500119" cy="1815882"/>
          </a:xfrm>
          <a:prstGeom prst="rect">
            <a:avLst/>
          </a:prstGeom>
        </p:spPr>
        <p:txBody>
          <a:bodyPr wrap="square">
            <a:spAutoFit/>
          </a:bodyPr>
          <a:lstStyle/>
          <a:p>
            <a:pPr marL="514350" indent="-514350">
              <a:buFont typeface="+mj-lt"/>
              <a:buAutoNum type="arabicPeriod"/>
            </a:pPr>
            <a:r>
              <a:rPr lang="en-US" sz="2800" dirty="0" smtClean="0">
                <a:latin typeface="Times New Roman" panose="02020603050405020304" pitchFamily="18" charset="0"/>
                <a:ea typeface="Calibri" panose="020F0502020204030204" pitchFamily="34" charset="0"/>
                <a:cs typeface="Times New Roman" panose="02020603050405020304" pitchFamily="18" charset="0"/>
              </a:rPr>
              <a:t>Dr</a:t>
            </a:r>
            <a:r>
              <a:rPr lang="en-US" sz="2800" dirty="0">
                <a:latin typeface="Times New Roman" panose="02020603050405020304" pitchFamily="18" charset="0"/>
                <a:ea typeface="Calibri" panose="020F0502020204030204" pitchFamily="34" charset="0"/>
                <a:cs typeface="Times New Roman" panose="02020603050405020304" pitchFamily="18" charset="0"/>
              </a:rPr>
              <a:t>. Charles O. </a:t>
            </a:r>
            <a:r>
              <a:rPr lang="en-US" sz="2800" dirty="0" err="1" smtClean="0">
                <a:latin typeface="Times New Roman" panose="02020603050405020304" pitchFamily="18" charset="0"/>
                <a:ea typeface="Calibri" panose="020F0502020204030204" pitchFamily="34" charset="0"/>
                <a:cs typeface="Times New Roman" panose="02020603050405020304" pitchFamily="18" charset="0"/>
              </a:rPr>
              <a:t>Ochieng</a:t>
            </a:r>
            <a:r>
              <a:rPr lang="en-US" sz="2800" baseline="300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 of </a:t>
            </a:r>
            <a:r>
              <a:rPr lang="en-US" sz="2800" dirty="0" err="1" smtClean="0">
                <a:latin typeface="Times New Roman" panose="02020603050405020304" pitchFamily="18" charset="0"/>
                <a:ea typeface="Calibri" panose="020F0502020204030204" pitchFamily="34" charset="0"/>
                <a:cs typeface="Times New Roman" panose="02020603050405020304" pitchFamily="18" charset="0"/>
              </a:rPr>
              <a:t>Maseno</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 University</a:t>
            </a:r>
          </a:p>
          <a:p>
            <a:pPr marL="514350" indent="-514350">
              <a:buFont typeface="+mj-lt"/>
              <a:buAutoNum type="arabicPeriod"/>
            </a:pPr>
            <a:r>
              <a:rPr lang="en-US" sz="2800" dirty="0">
                <a:latin typeface="Times New Roman" panose="02020603050405020304" pitchFamily="18" charset="0"/>
                <a:ea typeface="Calibri" panose="020F0502020204030204" pitchFamily="34" charset="0"/>
                <a:cs typeface="Times New Roman" panose="02020603050405020304" pitchFamily="18" charset="0"/>
              </a:rPr>
              <a:t>Dr. Emmanuel A. </a:t>
            </a:r>
            <a:r>
              <a:rPr lang="en-US" sz="2800" dirty="0" err="1" smtClean="0">
                <a:latin typeface="Times New Roman" panose="02020603050405020304" pitchFamily="18" charset="0"/>
                <a:ea typeface="Calibri" panose="020F0502020204030204" pitchFamily="34" charset="0"/>
                <a:cs typeface="Times New Roman" panose="02020603050405020304" pitchFamily="18" charset="0"/>
              </a:rPr>
              <a:t>Shikanga</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 of </a:t>
            </a:r>
            <a:r>
              <a:rPr lang="en-US" sz="2800" dirty="0" err="1" smtClean="0">
                <a:latin typeface="Times New Roman" panose="02020603050405020304" pitchFamily="18" charset="0"/>
                <a:ea typeface="Calibri" panose="020F0502020204030204" pitchFamily="34" charset="0"/>
                <a:cs typeface="Times New Roman" panose="02020603050405020304" pitchFamily="18" charset="0"/>
              </a:rPr>
              <a:t>Maseno</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800" dirty="0">
                <a:latin typeface="Times New Roman" panose="02020603050405020304" pitchFamily="18" charset="0"/>
                <a:ea typeface="Calibri" panose="020F0502020204030204" pitchFamily="34" charset="0"/>
                <a:cs typeface="Times New Roman" panose="02020603050405020304" pitchFamily="18" charset="0"/>
              </a:rPr>
              <a:t>University</a:t>
            </a:r>
          </a:p>
          <a:p>
            <a:pPr marL="514350" indent="-514350">
              <a:buFont typeface="+mj-lt"/>
              <a:buAutoNum type="arabicPeriod"/>
            </a:pPr>
            <a:r>
              <a:rPr lang="en-US" sz="2800" dirty="0">
                <a:latin typeface="Times New Roman" panose="02020603050405020304" pitchFamily="18" charset="0"/>
                <a:ea typeface="Calibri" panose="020F0502020204030204" pitchFamily="34" charset="0"/>
                <a:cs typeface="Times New Roman" panose="02020603050405020304" pitchFamily="18" charset="0"/>
              </a:rPr>
              <a:t>Dr. </a:t>
            </a:r>
            <a:r>
              <a:rPr lang="en-US" sz="2800" dirty="0" err="1">
                <a:latin typeface="Times New Roman" panose="02020603050405020304" pitchFamily="18" charset="0"/>
                <a:ea typeface="Calibri" panose="020F0502020204030204" pitchFamily="34" charset="0"/>
                <a:cs typeface="Times New Roman" panose="02020603050405020304" pitchFamily="18" charset="0"/>
              </a:rPr>
              <a:t>Njogu</a:t>
            </a:r>
            <a:r>
              <a:rPr lang="en-US" sz="2800" dirty="0">
                <a:latin typeface="Times New Roman" panose="02020603050405020304" pitchFamily="18" charset="0"/>
                <a:ea typeface="Calibri" panose="020F0502020204030204" pitchFamily="34" charset="0"/>
                <a:cs typeface="Times New Roman" panose="02020603050405020304" pitchFamily="18" charset="0"/>
              </a:rPr>
              <a:t> M. </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Kimani of </a:t>
            </a:r>
            <a:r>
              <a:rPr lang="en-US" sz="2800" dirty="0" smtClean="0">
                <a:latin typeface="Times New Roman" panose="02020603050405020304" pitchFamily="18" charset="0"/>
                <a:cs typeface="Times New Roman" panose="02020603050405020304" pitchFamily="18" charset="0"/>
              </a:rPr>
              <a:t>University of Embu</a:t>
            </a:r>
          </a:p>
          <a:p>
            <a:endParaRPr lang="en-US" sz="2800"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Rectangle 3"/>
          <p:cNvSpPr/>
          <p:nvPr/>
        </p:nvSpPr>
        <p:spPr>
          <a:xfrm>
            <a:off x="3466992" y="762045"/>
            <a:ext cx="3278462" cy="523220"/>
          </a:xfrm>
          <a:prstGeom prst="rect">
            <a:avLst/>
          </a:prstGeom>
        </p:spPr>
        <p:txBody>
          <a:bodyPr wrap="none">
            <a:spAutoFit/>
          </a:bodyPr>
          <a:lstStyle/>
          <a:p>
            <a:r>
              <a:rPr lang="en-US" sz="2800" dirty="0" smtClean="0">
                <a:latin typeface="Times New Roman" panose="02020603050405020304" pitchFamily="18" charset="0"/>
                <a:ea typeface="Calibri" panose="020F0502020204030204" pitchFamily="34" charset="0"/>
                <a:cs typeface="Times New Roman" panose="02020603050405020304" pitchFamily="18" charset="0"/>
              </a:rPr>
              <a:t>AKNOWLEGMENT</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369006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651261" y="134100"/>
            <a:ext cx="1736373" cy="388696"/>
          </a:xfrm>
          <a:prstGeom prst="rect">
            <a:avLst/>
          </a:prstGeom>
        </p:spPr>
        <p:txBody>
          <a:bodyPr wrap="none">
            <a:spAutoFit/>
          </a:bodyPr>
          <a:lstStyle/>
          <a:p>
            <a:pPr algn="just">
              <a:lnSpc>
                <a:spcPct val="107000"/>
              </a:lnSpc>
              <a:spcAft>
                <a:spcPts val="800"/>
              </a:spcAft>
            </a:pPr>
            <a:r>
              <a:rPr lang="en-US" b="1" dirty="0">
                <a:solidFill>
                  <a:srgbClr val="333333"/>
                </a:solidFill>
                <a:latin typeface="Times New Roman" panose="02020603050405020304" pitchFamily="18" charset="0"/>
                <a:ea typeface="Calibri" panose="020F0502020204030204" pitchFamily="34" charset="0"/>
                <a:cs typeface="Times New Roman" panose="02020603050405020304" pitchFamily="18" charset="0"/>
              </a:rPr>
              <a:t>REFERENCES</a:t>
            </a: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p:cNvSpPr/>
          <p:nvPr/>
        </p:nvSpPr>
        <p:spPr>
          <a:xfrm>
            <a:off x="178676" y="596368"/>
            <a:ext cx="11288110" cy="3960443"/>
          </a:xfrm>
          <a:prstGeom prst="rect">
            <a:avLst/>
          </a:prstGeom>
        </p:spPr>
        <p:txBody>
          <a:bodyPr wrap="square">
            <a:spAutoFit/>
          </a:bodyPr>
          <a:lstStyle/>
          <a:p>
            <a:pPr marL="342900" indent="-342900">
              <a:lnSpc>
                <a:spcPct val="107000"/>
              </a:lnSpc>
              <a:spcAft>
                <a:spcPts val="800"/>
              </a:spcAft>
              <a:buFont typeface="Wingdings" panose="05000000000000000000" pitchFamily="2" charset="2"/>
              <a:buChar char="§"/>
            </a:pPr>
            <a:r>
              <a:rPr lang="en-US" sz="2400" dirty="0"/>
              <a:t>Wen-Hui Xu, W.-Y. L. and Q. L. (2018). </a:t>
            </a:r>
            <a:r>
              <a:rPr lang="en-US" sz="2400" dirty="0">
                <a:hlinkClick r:id="rId2"/>
              </a:rPr>
              <a:t>https://doi.org/10.3390/molecules23092333</a:t>
            </a:r>
            <a:endParaRPr lang="en-US" sz="2400" dirty="0"/>
          </a:p>
          <a:p>
            <a:pPr marL="342900" indent="-342900">
              <a:lnSpc>
                <a:spcPct val="107000"/>
              </a:lnSpc>
              <a:spcAft>
                <a:spcPts val="800"/>
              </a:spcAft>
              <a:buFont typeface="Wingdings" panose="05000000000000000000" pitchFamily="2" charset="2"/>
              <a:buChar char="§"/>
            </a:pPr>
            <a:r>
              <a:rPr lang="en-US" sz="2400" dirty="0"/>
              <a:t>Guerra </a:t>
            </a:r>
            <a:r>
              <a:rPr lang="en-US" sz="2400" dirty="0" err="1"/>
              <a:t>Júnior</a:t>
            </a:r>
            <a:r>
              <a:rPr lang="en-US" sz="2400" dirty="0"/>
              <a:t>, J. I.; </a:t>
            </a:r>
            <a:r>
              <a:rPr lang="en-US" sz="2400" dirty="0">
                <a:latin typeface="Times New Roman" panose="02020603050405020304" pitchFamily="18" charset="0"/>
                <a:cs typeface="Times New Roman" panose="02020603050405020304" pitchFamily="18" charset="0"/>
              </a:rPr>
              <a:t>Ferreira</a:t>
            </a:r>
            <a:r>
              <a:rPr lang="en-US" sz="2400" dirty="0"/>
              <a:t>, M. R. A. .; Oliveira, A. M. de .; </a:t>
            </a:r>
            <a:r>
              <a:rPr lang="en-US" sz="2400" dirty="0" err="1"/>
              <a:t>Soares</a:t>
            </a:r>
            <a:r>
              <a:rPr lang="en-US" sz="2400" dirty="0"/>
              <a:t>, L. A. L. (2022).  </a:t>
            </a:r>
            <a:r>
              <a:rPr lang="en-US" sz="2400" i="1" dirty="0"/>
              <a:t>2022</a:t>
            </a:r>
            <a:r>
              <a:rPr lang="en-US" sz="2400" dirty="0"/>
              <a:t>, 1–15.</a:t>
            </a: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marL="342900" marR="0" indent="-342900">
              <a:lnSpc>
                <a:spcPct val="107000"/>
              </a:lnSpc>
              <a:spcBef>
                <a:spcPts val="0"/>
              </a:spcBef>
              <a:spcAft>
                <a:spcPts val="800"/>
              </a:spcAft>
              <a:buFont typeface="Wingdings" panose="05000000000000000000" pitchFamily="2" charset="2"/>
              <a:buChar char="§"/>
            </a:pPr>
            <a:r>
              <a:rPr lang="en-US" sz="2400" dirty="0" err="1">
                <a:latin typeface="Times New Roman" panose="02020603050405020304" pitchFamily="18" charset="0"/>
                <a:ea typeface="Calibri" panose="020F0502020204030204" pitchFamily="34" charset="0"/>
                <a:cs typeface="Times New Roman" panose="02020603050405020304" pitchFamily="18" charset="0"/>
              </a:rPr>
              <a:t>Ojuka</a:t>
            </a:r>
            <a:r>
              <a:rPr lang="en-US" sz="2400" dirty="0">
                <a:latin typeface="Times New Roman" panose="02020603050405020304" pitchFamily="18" charset="0"/>
                <a:ea typeface="Calibri" panose="020F0502020204030204" pitchFamily="34" charset="0"/>
                <a:cs typeface="Times New Roman" panose="02020603050405020304" pitchFamily="18" charset="0"/>
              </a:rPr>
              <a:t>, P., Kimani, N. M., Apollo, S., </a:t>
            </a:r>
            <a:r>
              <a:rPr lang="en-US" sz="2400" dirty="0" err="1">
                <a:latin typeface="Times New Roman" panose="02020603050405020304" pitchFamily="18" charset="0"/>
                <a:ea typeface="Calibri" panose="020F0502020204030204" pitchFamily="34" charset="0"/>
                <a:cs typeface="Times New Roman" panose="02020603050405020304" pitchFamily="18" charset="0"/>
              </a:rPr>
              <a:t>Nyariki</a:t>
            </a:r>
            <a:r>
              <a:rPr lang="en-US" sz="2400" dirty="0">
                <a:latin typeface="Times New Roman" panose="02020603050405020304" pitchFamily="18" charset="0"/>
                <a:ea typeface="Calibri" panose="020F0502020204030204" pitchFamily="34" charset="0"/>
                <a:cs typeface="Times New Roman" panose="02020603050405020304" pitchFamily="18" charset="0"/>
              </a:rPr>
              <a:t>, J., Ramos, R. S., &amp; Santos, C. B. R. (2023). </a:t>
            </a:r>
            <a:r>
              <a:rPr lang="en-US" sz="2400" i="1" dirty="0">
                <a:latin typeface="Times New Roman" panose="02020603050405020304" pitchFamily="18" charset="0"/>
                <a:ea typeface="Calibri" panose="020F0502020204030204" pitchFamily="34" charset="0"/>
                <a:cs typeface="Times New Roman" panose="02020603050405020304" pitchFamily="18" charset="0"/>
              </a:rPr>
              <a:t>South African Journal of Botany</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i="1" dirty="0">
                <a:latin typeface="Times New Roman" panose="02020603050405020304" pitchFamily="18" charset="0"/>
                <a:ea typeface="Calibri" panose="020F0502020204030204" pitchFamily="34" charset="0"/>
                <a:cs typeface="Times New Roman" panose="02020603050405020304" pitchFamily="18" charset="0"/>
              </a:rPr>
              <a:t>157</a:t>
            </a:r>
            <a:r>
              <a:rPr lang="en-US" sz="2400" dirty="0">
                <a:latin typeface="Times New Roman" panose="02020603050405020304" pitchFamily="18" charset="0"/>
                <a:ea typeface="Calibri" panose="020F0502020204030204" pitchFamily="34" charset="0"/>
                <a:cs typeface="Times New Roman" panose="02020603050405020304" pitchFamily="18" charset="0"/>
              </a:rPr>
              <a:t>, 106–114. </a:t>
            </a:r>
            <a:r>
              <a:rPr lang="en-US" sz="2400" dirty="0">
                <a:latin typeface="Times New Roman" panose="02020603050405020304" pitchFamily="18" charset="0"/>
                <a:ea typeface="Calibri" panose="020F0502020204030204" pitchFamily="34" charset="0"/>
                <a:cs typeface="Times New Roman" panose="02020603050405020304" pitchFamily="18" charset="0"/>
                <a:hlinkClick r:id="rId3"/>
              </a:rPr>
              <a:t>https://doi.org/10.1016/j.sajb.2023.03.057</a:t>
            </a: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marL="342900" indent="-342900">
              <a:lnSpc>
                <a:spcPct val="107000"/>
              </a:lnSpc>
              <a:spcAft>
                <a:spcPts val="800"/>
              </a:spcAft>
              <a:buFont typeface="Wingdings" panose="05000000000000000000" pitchFamily="2" charset="2"/>
              <a:buChar char="§"/>
            </a:pPr>
            <a:r>
              <a:rPr lang="en-US" sz="2400" dirty="0" err="1"/>
              <a:t>Wekesa</a:t>
            </a:r>
            <a:r>
              <a:rPr lang="en-US" sz="2400" dirty="0"/>
              <a:t>, E. N., Kimani, N. M., </a:t>
            </a:r>
            <a:r>
              <a:rPr lang="en-US" sz="2400" dirty="0" err="1"/>
              <a:t>Kituyi</a:t>
            </a:r>
            <a:r>
              <a:rPr lang="en-US" sz="2400" dirty="0"/>
              <a:t>, S. N., </a:t>
            </a:r>
            <a:r>
              <a:rPr lang="en-US" sz="2400" dirty="0" err="1"/>
              <a:t>Omosa</a:t>
            </a:r>
            <a:r>
              <a:rPr lang="en-US" sz="2400" dirty="0"/>
              <a:t>, L. K., &amp; Santos, C. B. R. (2023). </a:t>
            </a:r>
            <a:r>
              <a:rPr lang="en-US" sz="2400" i="1" dirty="0"/>
              <a:t>South African Journal of Botany</a:t>
            </a:r>
            <a:r>
              <a:rPr lang="en-US" sz="2400" dirty="0"/>
              <a:t>, </a:t>
            </a:r>
            <a:r>
              <a:rPr lang="en-US" sz="2400" i="1" dirty="0"/>
              <a:t>162</a:t>
            </a:r>
            <a:r>
              <a:rPr lang="en-US" sz="2400" dirty="0"/>
              <a:t>, 129–141. </a:t>
            </a:r>
            <a:r>
              <a:rPr lang="en-US" sz="2400" dirty="0">
                <a:hlinkClick r:id="rId4"/>
              </a:rPr>
              <a:t>https://doi.org/10.1016/j.sajb.2023.09.009</a:t>
            </a:r>
            <a:endParaRPr lang="en-US" sz="2400" dirty="0"/>
          </a:p>
          <a:p>
            <a:pPr marL="304800" indent="-304800">
              <a:lnSpc>
                <a:spcPct val="107000"/>
              </a:lnSpc>
              <a:spcAft>
                <a:spcPts val="800"/>
              </a:spcAft>
            </a:pPr>
            <a:endParaRPr lang="en-US" dirty="0"/>
          </a:p>
        </p:txBody>
      </p:sp>
    </p:spTree>
    <p:extLst>
      <p:ext uri="{BB962C8B-B14F-4D97-AF65-F5344CB8AC3E}">
        <p14:creationId xmlns:p14="http://schemas.microsoft.com/office/powerpoint/2010/main" val="37750200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flipH="1">
            <a:off x="4512614" y="2722179"/>
            <a:ext cx="3422695" cy="769441"/>
          </a:xfrm>
          <a:prstGeom prst="rect">
            <a:avLst/>
          </a:prstGeom>
          <a:noFill/>
        </p:spPr>
        <p:txBody>
          <a:bodyPr wrap="square" rtlCol="0">
            <a:spAutoFit/>
          </a:bodyPr>
          <a:lstStyle/>
          <a:p>
            <a:r>
              <a:rPr lang="en-US" sz="4400" dirty="0"/>
              <a:t>THANK YOU</a:t>
            </a:r>
          </a:p>
        </p:txBody>
      </p:sp>
    </p:spTree>
    <p:extLst>
      <p:ext uri="{BB962C8B-B14F-4D97-AF65-F5344CB8AC3E}">
        <p14:creationId xmlns:p14="http://schemas.microsoft.com/office/powerpoint/2010/main" val="35233529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p:cNvGraphicFramePr>
            <a:graphicFrameLocks noChangeAspect="1"/>
          </p:cNvGraphicFramePr>
          <p:nvPr>
            <p:extLst>
              <p:ext uri="{D42A27DB-BD31-4B8C-83A1-F6EECF244321}">
                <p14:modId xmlns:p14="http://schemas.microsoft.com/office/powerpoint/2010/main" val="238999390"/>
              </p:ext>
            </p:extLst>
          </p:nvPr>
        </p:nvGraphicFramePr>
        <p:xfrm>
          <a:off x="1833501" y="1286848"/>
          <a:ext cx="5235259" cy="4087761"/>
        </p:xfrm>
        <a:graphic>
          <a:graphicData uri="http://schemas.openxmlformats.org/presentationml/2006/ole">
            <mc:AlternateContent xmlns:mc="http://schemas.openxmlformats.org/markup-compatibility/2006">
              <mc:Choice xmlns:v="urn:schemas-microsoft-com:vml" Requires="v">
                <p:oleObj spid="_x0000_s6184" name="Graph" r:id="rId3" imgW="9765792" imgH="7412625" progId="Origin95.Graph">
                  <p:embed/>
                </p:oleObj>
              </mc:Choice>
              <mc:Fallback>
                <p:oleObj name="Graph" r:id="rId3" imgW="9765792" imgH="7412625" progId="Origin95.Graph">
                  <p:embed/>
                  <p:pic>
                    <p:nvPicPr>
                      <p:cNvPr id="4"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33501" y="1286848"/>
                        <a:ext cx="5235259" cy="4087761"/>
                      </a:xfrm>
                      <a:prstGeom prst="rect">
                        <a:avLst/>
                      </a:prstGeom>
                      <a:noFill/>
                    </p:spPr>
                  </p:pic>
                </p:oleObj>
              </mc:Fallback>
            </mc:AlternateContent>
          </a:graphicData>
        </a:graphic>
      </p:graphicFrame>
    </p:spTree>
    <p:extLst>
      <p:ext uri="{BB962C8B-B14F-4D97-AF65-F5344CB8AC3E}">
        <p14:creationId xmlns:p14="http://schemas.microsoft.com/office/powerpoint/2010/main" val="218932135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535040"/>
            <a:ext cx="12031743" cy="6001643"/>
          </a:xfrm>
          <a:prstGeom prst="rect">
            <a:avLst/>
          </a:prstGeom>
        </p:spPr>
        <p:txBody>
          <a:bodyPr wrap="square">
            <a:spAutoFit/>
          </a:bodyPr>
          <a:lstStyle/>
          <a:p>
            <a:pPr marL="514350" indent="-514350">
              <a:buFont typeface="+mj-lt"/>
              <a:buAutoNum type="arabicPeriod"/>
            </a:pPr>
            <a:r>
              <a:rPr lang="en-US" sz="3200" dirty="0"/>
              <a:t>Egan (</a:t>
            </a:r>
            <a:r>
              <a:rPr lang="en-US" sz="3200" dirty="0" err="1"/>
              <a:t>logP</a:t>
            </a:r>
            <a:r>
              <a:rPr lang="en-US" sz="3200" dirty="0"/>
              <a:t> ≤ 5.88, TPSA ≤ 131.6 Å</a:t>
            </a:r>
            <a:r>
              <a:rPr lang="en-US" sz="3200" baseline="30000" dirty="0"/>
              <a:t>2</a:t>
            </a:r>
            <a:r>
              <a:rPr lang="en-US" sz="3200" dirty="0" smtClean="0"/>
              <a:t>).</a:t>
            </a:r>
          </a:p>
          <a:p>
            <a:pPr marL="514350" indent="-514350">
              <a:buFont typeface="+mj-lt"/>
              <a:buAutoNum type="arabicPeriod"/>
            </a:pPr>
            <a:r>
              <a:rPr lang="en-US" sz="3200" dirty="0" smtClean="0"/>
              <a:t>Lipinski </a:t>
            </a:r>
            <a:r>
              <a:rPr lang="en-US" sz="3200" dirty="0"/>
              <a:t>rule (</a:t>
            </a:r>
            <a:r>
              <a:rPr lang="en-US" sz="3200" dirty="0" err="1"/>
              <a:t>HBdon</a:t>
            </a:r>
            <a:r>
              <a:rPr lang="en-US" sz="3200" dirty="0"/>
              <a:t> ≤ 5; </a:t>
            </a:r>
            <a:r>
              <a:rPr lang="en-US" sz="3200" dirty="0" err="1"/>
              <a:t>HBacc</a:t>
            </a:r>
            <a:r>
              <a:rPr lang="en-US" sz="3200" dirty="0"/>
              <a:t> ≤ 10; MW ≤500 Da; log P≤ </a:t>
            </a:r>
            <a:r>
              <a:rPr lang="en-US" sz="3200" dirty="0" smtClean="0"/>
              <a:t>5)</a:t>
            </a:r>
          </a:p>
          <a:p>
            <a:pPr marL="514350" indent="-514350">
              <a:buFont typeface="+mj-lt"/>
              <a:buAutoNum type="arabicPeriod"/>
            </a:pPr>
            <a:r>
              <a:rPr lang="en-US" sz="3200" dirty="0" err="1" smtClean="0"/>
              <a:t>Ghose</a:t>
            </a:r>
            <a:r>
              <a:rPr lang="en-US" sz="3200" dirty="0" smtClean="0"/>
              <a:t> </a:t>
            </a:r>
            <a:r>
              <a:rPr lang="en-US" sz="3200" dirty="0"/>
              <a:t>rule (partition coefficient log </a:t>
            </a:r>
            <a:r>
              <a:rPr lang="en-US" sz="3200" i="1" dirty="0"/>
              <a:t>P</a:t>
            </a:r>
            <a:r>
              <a:rPr lang="en-US" sz="3200" dirty="0"/>
              <a:t> -0.4 and 5.6, MW 160-480, molar refractivity 40-130, and total atoms 20 and 70 including both HB donors and </a:t>
            </a:r>
            <a:r>
              <a:rPr lang="en-US" sz="3200" dirty="0" smtClean="0"/>
              <a:t>acceptors)</a:t>
            </a:r>
          </a:p>
          <a:p>
            <a:pPr marL="514350" indent="-514350">
              <a:buFont typeface="+mj-lt"/>
              <a:buAutoNum type="arabicPeriod"/>
            </a:pPr>
            <a:r>
              <a:rPr lang="en-US" sz="3200" dirty="0" err="1" smtClean="0"/>
              <a:t>Veber’s</a:t>
            </a:r>
            <a:r>
              <a:rPr lang="en-US" sz="3200" dirty="0" smtClean="0"/>
              <a:t> </a:t>
            </a:r>
            <a:r>
              <a:rPr lang="en-US" sz="3200" dirty="0"/>
              <a:t>rule (rotatable bonds ≤10 and polar surface area (TPSA) ≤ 140 Å</a:t>
            </a:r>
            <a:r>
              <a:rPr lang="en-US" sz="3200" baseline="30000" dirty="0"/>
              <a:t>2 </a:t>
            </a:r>
            <a:r>
              <a:rPr lang="en-US" sz="3200" dirty="0" smtClean="0"/>
              <a:t>)</a:t>
            </a:r>
          </a:p>
          <a:p>
            <a:pPr marL="514350" indent="-514350">
              <a:buFont typeface="+mj-lt"/>
              <a:buAutoNum type="arabicPeriod"/>
            </a:pPr>
            <a:r>
              <a:rPr lang="en-US" sz="3200" dirty="0" err="1" smtClean="0"/>
              <a:t>Muegges</a:t>
            </a:r>
            <a:r>
              <a:rPr lang="en-US" sz="3200" dirty="0" smtClean="0"/>
              <a:t> </a:t>
            </a:r>
            <a:r>
              <a:rPr lang="en-US" sz="3200" dirty="0"/>
              <a:t>rule (MW (200-600), </a:t>
            </a:r>
            <a:r>
              <a:rPr lang="en-US" sz="3200" dirty="0" err="1"/>
              <a:t>LogP</a:t>
            </a:r>
            <a:r>
              <a:rPr lang="en-US" sz="3200" dirty="0"/>
              <a:t> (-2 – 5), PSA≤150, number of rings (NR)≤7, number of carbons (NC)&gt;4, number of heteroatoms (NH)&gt;1, RB≤15, HBD≤5, HBA≤10) </a:t>
            </a:r>
          </a:p>
          <a:p>
            <a:pPr marL="514350" indent="-514350">
              <a:buFont typeface="+mj-lt"/>
              <a:buAutoNum type="arabicPeriod"/>
            </a:pPr>
            <a:r>
              <a:rPr lang="en-US" sz="3200" dirty="0"/>
              <a:t>RO3 uses four parameters on a multiple of 3 as follows partition coefficient log P ≤3, MW ≤300 Daltons, </a:t>
            </a:r>
            <a:r>
              <a:rPr lang="en-US" sz="3200" dirty="0" err="1"/>
              <a:t>HBdon</a:t>
            </a:r>
            <a:r>
              <a:rPr lang="en-US" sz="3200" dirty="0"/>
              <a:t> ≤3, </a:t>
            </a:r>
            <a:r>
              <a:rPr lang="en-US" sz="3200" dirty="0" err="1"/>
              <a:t>HBacc</a:t>
            </a:r>
            <a:r>
              <a:rPr lang="en-US" sz="3200" dirty="0"/>
              <a:t> ≤3, RB ≤3 </a:t>
            </a:r>
          </a:p>
        </p:txBody>
      </p:sp>
      <p:sp>
        <p:nvSpPr>
          <p:cNvPr id="3" name="Rectangle 2"/>
          <p:cNvSpPr/>
          <p:nvPr/>
        </p:nvSpPr>
        <p:spPr>
          <a:xfrm>
            <a:off x="2740555" y="0"/>
            <a:ext cx="3882640" cy="707886"/>
          </a:xfrm>
          <a:prstGeom prst="rect">
            <a:avLst/>
          </a:prstGeom>
        </p:spPr>
        <p:txBody>
          <a:bodyPr wrap="square">
            <a:spAutoFit/>
          </a:bodyPr>
          <a:lstStyle/>
          <a:p>
            <a:r>
              <a:rPr lang="en-US" sz="4000" b="1" dirty="0" smtClean="0"/>
              <a:t>Screening Rules</a:t>
            </a:r>
            <a:endParaRPr lang="en-US" sz="4000" b="1" dirty="0"/>
          </a:p>
        </p:txBody>
      </p:sp>
    </p:spTree>
    <p:extLst>
      <p:ext uri="{BB962C8B-B14F-4D97-AF65-F5344CB8AC3E}">
        <p14:creationId xmlns:p14="http://schemas.microsoft.com/office/powerpoint/2010/main" val="5613163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63006" y="76370"/>
            <a:ext cx="3678621" cy="609600"/>
          </a:xfrm>
        </p:spPr>
        <p:txBody>
          <a:bodyPr>
            <a:noAutofit/>
          </a:bodyPr>
          <a:lstStyle/>
          <a:p>
            <a:r>
              <a:rPr lang="en-US" sz="3600" b="1" dirty="0">
                <a:latin typeface="Times New Roman" panose="02020603050405020304" pitchFamily="18" charset="0"/>
                <a:cs typeface="Times New Roman" panose="02020603050405020304" pitchFamily="18" charset="0"/>
              </a:rPr>
              <a:t>Introduction</a:t>
            </a:r>
            <a:endParaRPr lang="en-US" sz="36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609600" y="682561"/>
            <a:ext cx="10804635" cy="5525644"/>
          </a:xfrm>
        </p:spPr>
        <p:txBody>
          <a:bodyPr>
            <a:noAutofit/>
          </a:bodyPr>
          <a:lstStyle/>
          <a:p>
            <a:pPr marL="457200" indent="-457200" algn="just">
              <a:buFont typeface="Wingdings" panose="05000000000000000000" pitchFamily="2" charset="2"/>
              <a:buChar char="Ø"/>
            </a:pPr>
            <a:r>
              <a:rPr lang="en-US" sz="3200" dirty="0">
                <a:latin typeface="Times New Roman" panose="02020603050405020304" pitchFamily="18" charset="0"/>
                <a:cs typeface="Times New Roman" panose="02020603050405020304" pitchFamily="18" charset="0"/>
              </a:rPr>
              <a:t>The genus </a:t>
            </a:r>
            <a:r>
              <a:rPr lang="en-US" sz="3200" i="1" dirty="0">
                <a:latin typeface="Times New Roman" panose="02020603050405020304" pitchFamily="18" charset="0"/>
                <a:cs typeface="Times New Roman" panose="02020603050405020304" pitchFamily="18" charset="0"/>
              </a:rPr>
              <a:t>Croton</a:t>
            </a:r>
            <a:r>
              <a:rPr lang="en-US" sz="3200" dirty="0">
                <a:latin typeface="Times New Roman" panose="02020603050405020304" pitchFamily="18" charset="0"/>
                <a:cs typeface="Times New Roman" panose="02020603050405020304" pitchFamily="18" charset="0"/>
              </a:rPr>
              <a:t> contains approximately 1300 species of trees, shrubs, and herbs worldwide. </a:t>
            </a:r>
          </a:p>
        </p:txBody>
      </p:sp>
      <p:graphicFrame>
        <p:nvGraphicFramePr>
          <p:cNvPr id="4" name="Chart 3">
            <a:extLst>
              <a:ext uri="{FF2B5EF4-FFF2-40B4-BE49-F238E27FC236}">
                <a16:creationId xmlns:a16="http://schemas.microsoft.com/office/drawing/2014/main" id="{2D77C12B-BCF0-C9C8-724B-BBA179F1EC7D}"/>
              </a:ext>
            </a:extLst>
          </p:cNvPr>
          <p:cNvGraphicFramePr/>
          <p:nvPr>
            <p:extLst>
              <p:ext uri="{D42A27DB-BD31-4B8C-83A1-F6EECF244321}">
                <p14:modId xmlns:p14="http://schemas.microsoft.com/office/powerpoint/2010/main" val="270100830"/>
              </p:ext>
            </p:extLst>
          </p:nvPr>
        </p:nvGraphicFramePr>
        <p:xfrm>
          <a:off x="777766" y="2081048"/>
          <a:ext cx="5234152" cy="348943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a:extLst>
              <a:ext uri="{FF2B5EF4-FFF2-40B4-BE49-F238E27FC236}">
                <a16:creationId xmlns:a16="http://schemas.microsoft.com/office/drawing/2014/main" id="{C8A584F5-B098-C097-0E60-E0D16DCCF13F}"/>
              </a:ext>
            </a:extLst>
          </p:cNvPr>
          <p:cNvGraphicFramePr>
            <a:graphicFrameLocks/>
          </p:cNvGraphicFramePr>
          <p:nvPr>
            <p:extLst>
              <p:ext uri="{D42A27DB-BD31-4B8C-83A1-F6EECF244321}">
                <p14:modId xmlns:p14="http://schemas.microsoft.com/office/powerpoint/2010/main" val="2976294320"/>
              </p:ext>
            </p:extLst>
          </p:nvPr>
        </p:nvGraphicFramePr>
        <p:xfrm>
          <a:off x="6469118" y="2081048"/>
          <a:ext cx="5249426" cy="3660108"/>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236483" y="5156381"/>
            <a:ext cx="914400" cy="584775"/>
          </a:xfrm>
          <a:prstGeom prst="rect">
            <a:avLst/>
          </a:prstGeom>
          <a:noFill/>
        </p:spPr>
        <p:txBody>
          <a:bodyPr wrap="square" rtlCol="0">
            <a:spAutoFit/>
          </a:bodyPr>
          <a:lstStyle/>
          <a:p>
            <a:r>
              <a:rPr lang="en-US" sz="3200" dirty="0" smtClean="0"/>
              <a:t>a)</a:t>
            </a:r>
            <a:endParaRPr lang="en-US" sz="3200" dirty="0"/>
          </a:p>
        </p:txBody>
      </p:sp>
      <p:sp>
        <p:nvSpPr>
          <p:cNvPr id="7" name="TextBox 6"/>
          <p:cNvSpPr txBox="1"/>
          <p:nvPr/>
        </p:nvSpPr>
        <p:spPr>
          <a:xfrm>
            <a:off x="6011918" y="5156381"/>
            <a:ext cx="914400" cy="584775"/>
          </a:xfrm>
          <a:prstGeom prst="rect">
            <a:avLst/>
          </a:prstGeom>
          <a:noFill/>
        </p:spPr>
        <p:txBody>
          <a:bodyPr wrap="square" rtlCol="0">
            <a:spAutoFit/>
          </a:bodyPr>
          <a:lstStyle/>
          <a:p>
            <a:r>
              <a:rPr lang="en-US" sz="3200" dirty="0"/>
              <a:t>b</a:t>
            </a:r>
            <a:r>
              <a:rPr lang="en-US" sz="3200" dirty="0" smtClean="0"/>
              <a:t>)</a:t>
            </a:r>
            <a:endParaRPr lang="en-US" sz="3200" dirty="0"/>
          </a:p>
        </p:txBody>
      </p:sp>
    </p:spTree>
    <p:extLst>
      <p:ext uri="{BB962C8B-B14F-4D97-AF65-F5344CB8AC3E}">
        <p14:creationId xmlns:p14="http://schemas.microsoft.com/office/powerpoint/2010/main" val="154833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0-#ppt_w/2"/>
                                          </p:val>
                                        </p:tav>
                                        <p:tav tm="100000">
                                          <p:val>
                                            <p:strVal val="#ppt_x"/>
                                          </p:val>
                                        </p:tav>
                                      </p:tavLst>
                                    </p:anim>
                                    <p:anim calcmode="lin" valueType="num">
                                      <p:cBhvr additive="base">
                                        <p:cTn id="12"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additive="base">
                                        <p:cTn id="17" dur="500" fill="hold"/>
                                        <p:tgtEl>
                                          <p:spTgt spid="7"/>
                                        </p:tgtEl>
                                        <p:attrNameLst>
                                          <p:attrName>ppt_x</p:attrName>
                                        </p:attrNameLst>
                                      </p:cBhvr>
                                      <p:tavLst>
                                        <p:tav tm="0">
                                          <p:val>
                                            <p:strVal val="#ppt_x"/>
                                          </p:val>
                                        </p:tav>
                                        <p:tav tm="100000">
                                          <p:val>
                                            <p:strVal val="#ppt_x"/>
                                          </p:val>
                                        </p:tav>
                                      </p:tavLst>
                                    </p:anim>
                                    <p:anim calcmode="lin" valueType="num">
                                      <p:cBhvr additive="base">
                                        <p:cTn id="18" dur="500" fill="hold"/>
                                        <p:tgtEl>
                                          <p:spTgt spid="7"/>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5"/>
                                        </p:tgtEl>
                                        <p:attrNameLst>
                                          <p:attrName>style.visibility</p:attrName>
                                        </p:attrNameLst>
                                      </p:cBhvr>
                                      <p:to>
                                        <p:strVal val="visible"/>
                                      </p:to>
                                    </p:set>
                                    <p:anim calcmode="lin" valueType="num">
                                      <p:cBhvr additive="base">
                                        <p:cTn id="21" dur="500" fill="hold"/>
                                        <p:tgtEl>
                                          <p:spTgt spid="5"/>
                                        </p:tgtEl>
                                        <p:attrNameLst>
                                          <p:attrName>ppt_x</p:attrName>
                                        </p:attrNameLst>
                                      </p:cBhvr>
                                      <p:tavLst>
                                        <p:tav tm="0">
                                          <p:val>
                                            <p:strVal val="#ppt_x"/>
                                          </p:val>
                                        </p:tav>
                                        <p:tav tm="100000">
                                          <p:val>
                                            <p:strVal val="#ppt_x"/>
                                          </p:val>
                                        </p:tav>
                                      </p:tavLst>
                                    </p:anim>
                                    <p:anim calcmode="lin" valueType="num">
                                      <p:cBhvr additive="base">
                                        <p:cTn id="2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Graphic spid="5" grpId="0">
        <p:bldAsOne/>
      </p:bldGraphic>
      <p:bldP spid="6" grpId="0"/>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0399" y="609600"/>
            <a:ext cx="11384205" cy="5693866"/>
          </a:xfrm>
          <a:prstGeom prst="rect">
            <a:avLst/>
          </a:prstGeom>
        </p:spPr>
        <p:txBody>
          <a:bodyPr wrap="square">
            <a:spAutoFit/>
          </a:bodyPr>
          <a:lstStyle/>
          <a:p>
            <a:pPr marL="457200" indent="-457200">
              <a:buFont typeface="Wingdings" panose="05000000000000000000" pitchFamily="2" charset="2"/>
              <a:buChar char="ü"/>
            </a:pPr>
            <a:r>
              <a:rPr lang="en-US" sz="2800" dirty="0">
                <a:latin typeface="Times New Roman" panose="02020603050405020304" pitchFamily="18" charset="0"/>
                <a:cs typeface="Times New Roman" panose="02020603050405020304" pitchFamily="18" charset="0"/>
              </a:rPr>
              <a:t>There is no ADMET properties evaluation of the compounds isolated from </a:t>
            </a:r>
            <a:r>
              <a:rPr lang="en-US" sz="2800" i="1" dirty="0">
                <a:latin typeface="Times New Roman" panose="02020603050405020304" pitchFamily="18" charset="0"/>
                <a:cs typeface="Times New Roman" panose="02020603050405020304" pitchFamily="18" charset="0"/>
              </a:rPr>
              <a:t>Croton</a:t>
            </a:r>
            <a:r>
              <a:rPr lang="en-US" sz="2800" dirty="0">
                <a:latin typeface="Times New Roman" panose="02020603050405020304" pitchFamily="18" charset="0"/>
                <a:cs typeface="Times New Roman" panose="02020603050405020304" pitchFamily="18" charset="0"/>
              </a:rPr>
              <a:t>. </a:t>
            </a:r>
          </a:p>
          <a:p>
            <a:pPr marL="457200" indent="-457200">
              <a:buFont typeface="Wingdings" panose="05000000000000000000" pitchFamily="2" charset="2"/>
              <a:buChar char="ü"/>
            </a:pPr>
            <a:r>
              <a:rPr lang="en-US" sz="2800" dirty="0">
                <a:latin typeface="Times New Roman" panose="02020603050405020304" pitchFamily="18" charset="0"/>
                <a:cs typeface="Times New Roman" panose="02020603050405020304" pitchFamily="18" charset="0"/>
              </a:rPr>
              <a:t>Thus this work focuses on compiling latest findings from the literature on the chemical components of </a:t>
            </a:r>
            <a:r>
              <a:rPr lang="en-US" sz="2800" i="1" dirty="0">
                <a:latin typeface="Times New Roman" panose="02020603050405020304" pitchFamily="18" charset="0"/>
                <a:cs typeface="Times New Roman" panose="02020603050405020304" pitchFamily="18" charset="0"/>
              </a:rPr>
              <a:t>Croton</a:t>
            </a:r>
            <a:r>
              <a:rPr lang="en-US" sz="2800" dirty="0">
                <a:latin typeface="Times New Roman" panose="02020603050405020304" pitchFamily="18" charset="0"/>
                <a:cs typeface="Times New Roman" panose="02020603050405020304" pitchFamily="18" charset="0"/>
              </a:rPr>
              <a:t> species and their biological </a:t>
            </a:r>
            <a:r>
              <a:rPr lang="en-US" sz="2800" dirty="0" smtClean="0">
                <a:latin typeface="Times New Roman" panose="02020603050405020304" pitchFamily="18" charset="0"/>
                <a:cs typeface="Times New Roman" panose="02020603050405020304" pitchFamily="18" charset="0"/>
              </a:rPr>
              <a:t>activities from.</a:t>
            </a:r>
          </a:p>
          <a:p>
            <a:pPr marL="457200" indent="-457200">
              <a:buFont typeface="Wingdings" panose="05000000000000000000" pitchFamily="2" charset="2"/>
              <a:buChar char="ü"/>
            </a:pPr>
            <a:r>
              <a:rPr lang="en-US" sz="2800" dirty="0" smtClean="0">
                <a:latin typeface="Times New Roman" panose="02020603050405020304" pitchFamily="18" charset="0"/>
                <a:cs typeface="Times New Roman" panose="02020603050405020304" pitchFamily="18" charset="0"/>
              </a:rPr>
              <a:t>Google</a:t>
            </a:r>
            <a:r>
              <a:rPr lang="en-US" sz="2800" dirty="0">
                <a:latin typeface="Times New Roman" panose="02020603050405020304" pitchFamily="18" charset="0"/>
                <a:cs typeface="Times New Roman" panose="02020603050405020304" pitchFamily="18" charset="0"/>
              </a:rPr>
              <a:t>, Google Scholar, Scopus, Science Direct, Biomed Central and PubMed. </a:t>
            </a:r>
            <a:endParaRPr lang="en-US" sz="2800" dirty="0" smtClean="0">
              <a:latin typeface="Times New Roman" panose="02020603050405020304" pitchFamily="18" charset="0"/>
              <a:cs typeface="Times New Roman" panose="02020603050405020304" pitchFamily="18" charset="0"/>
            </a:endParaRPr>
          </a:p>
          <a:p>
            <a:pPr marL="457200" indent="-457200">
              <a:buFont typeface="Wingdings" panose="05000000000000000000" pitchFamily="2" charset="2"/>
              <a:buChar char="ü"/>
            </a:pPr>
            <a:r>
              <a:rPr lang="en-US" sz="2800" dirty="0">
                <a:latin typeface="Times New Roman" panose="02020603050405020304" pitchFamily="18" charset="0"/>
                <a:cs typeface="Times New Roman" panose="02020603050405020304" pitchFamily="18" charset="0"/>
              </a:rPr>
              <a:t>The United States Food and Drug Administration (FDA) authorized small-molecule obtained from </a:t>
            </a:r>
            <a:r>
              <a:rPr lang="en-US" sz="2800" b="1" dirty="0">
                <a:latin typeface="Times New Roman" panose="02020603050405020304" pitchFamily="18" charset="0"/>
                <a:cs typeface="Times New Roman" panose="02020603050405020304" pitchFamily="18" charset="0"/>
              </a:rPr>
              <a:t>https://enamine.net/compound-libraries/ bioactive-libraries</a:t>
            </a:r>
            <a:r>
              <a:rPr lang="en-US" sz="2800" dirty="0">
                <a:latin typeface="Times New Roman" panose="02020603050405020304" pitchFamily="18" charset="0"/>
                <a:cs typeface="Times New Roman" panose="02020603050405020304" pitchFamily="18" charset="0"/>
              </a:rPr>
              <a:t>. </a:t>
            </a:r>
            <a:endParaRPr lang="en-US" sz="2800" dirty="0" smtClean="0">
              <a:latin typeface="Times New Roman" panose="02020603050405020304" pitchFamily="18" charset="0"/>
              <a:cs typeface="Times New Roman" panose="02020603050405020304" pitchFamily="18" charset="0"/>
            </a:endParaRPr>
          </a:p>
          <a:p>
            <a:pPr marL="457200" indent="-457200">
              <a:buFont typeface="Wingdings" panose="05000000000000000000" pitchFamily="2" charset="2"/>
              <a:buChar char="ü"/>
            </a:pPr>
            <a:r>
              <a:rPr lang="en-US" sz="2800" dirty="0">
                <a:latin typeface="Times New Roman" panose="02020603050405020304" pitchFamily="18" charset="0"/>
                <a:cs typeface="Times New Roman" panose="02020603050405020304" pitchFamily="18" charset="0"/>
              </a:rPr>
              <a:t>Swiss-ADME and </a:t>
            </a:r>
            <a:r>
              <a:rPr lang="en-US" sz="2800" dirty="0" err="1">
                <a:latin typeface="Times New Roman" panose="02020603050405020304" pitchFamily="18" charset="0"/>
                <a:cs typeface="Times New Roman" panose="02020603050405020304" pitchFamily="18" charset="0"/>
              </a:rPr>
              <a:t>pkCSM</a:t>
            </a:r>
            <a:r>
              <a:rPr lang="en-US" sz="2800" dirty="0">
                <a:latin typeface="Times New Roman" panose="02020603050405020304" pitchFamily="18" charset="0"/>
                <a:cs typeface="Times New Roman" panose="02020603050405020304" pitchFamily="18" charset="0"/>
              </a:rPr>
              <a:t> web server to obtain ADMET properties. </a:t>
            </a:r>
          </a:p>
          <a:p>
            <a:pPr marL="457200" indent="-457200">
              <a:buFont typeface="Wingdings" panose="05000000000000000000" pitchFamily="2" charset="2"/>
              <a:buChar char="ü"/>
            </a:pPr>
            <a:r>
              <a:rPr lang="en-US" sz="2800" dirty="0" smtClean="0">
                <a:latin typeface="Times New Roman" panose="02020603050405020304" pitchFamily="18" charset="0"/>
                <a:cs typeface="Times New Roman" panose="02020603050405020304" pitchFamily="18" charset="0"/>
              </a:rPr>
              <a:t>Then </a:t>
            </a:r>
            <a:r>
              <a:rPr lang="en-US" sz="2800" dirty="0">
                <a:latin typeface="Times New Roman" panose="02020603050405020304" pitchFamily="18" charset="0"/>
                <a:cs typeface="Times New Roman" panose="02020603050405020304" pitchFamily="18" charset="0"/>
              </a:rPr>
              <a:t>statistical evaluation of the virtually obtained ADME/Tox properties of these </a:t>
            </a:r>
            <a:r>
              <a:rPr lang="en-US" sz="2800" dirty="0" smtClean="0">
                <a:latin typeface="Times New Roman" panose="02020603050405020304" pitchFamily="18" charset="0"/>
                <a:cs typeface="Times New Roman" panose="02020603050405020304" pitchFamily="18" charset="0"/>
              </a:rPr>
              <a:t>compounds</a:t>
            </a:r>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from </a:t>
            </a:r>
            <a:r>
              <a:rPr lang="en-US" sz="2800" dirty="0">
                <a:latin typeface="Times New Roman" panose="02020603050405020304" pitchFamily="18" charset="0"/>
                <a:cs typeface="Times New Roman" panose="02020603050405020304" pitchFamily="18" charset="0"/>
              </a:rPr>
              <a:t>ORIGINPRO 2023 </a:t>
            </a:r>
            <a:r>
              <a:rPr lang="en-US" sz="2800" dirty="0" smtClean="0">
                <a:latin typeface="Times New Roman" panose="02020603050405020304" pitchFamily="18" charset="0"/>
                <a:cs typeface="Times New Roman" panose="02020603050405020304" pitchFamily="18" charset="0"/>
              </a:rPr>
              <a:t>software.</a:t>
            </a:r>
            <a:endParaRPr lang="en-US" sz="2800" dirty="0">
              <a:latin typeface="Times New Roman" panose="02020603050405020304" pitchFamily="18" charset="0"/>
              <a:cs typeface="Times New Roman" panose="02020603050405020304" pitchFamily="18" charset="0"/>
            </a:endParaRPr>
          </a:p>
        </p:txBody>
      </p:sp>
      <p:sp>
        <p:nvSpPr>
          <p:cNvPr id="3" name="Title 1"/>
          <p:cNvSpPr txBox="1">
            <a:spLocks/>
          </p:cNvSpPr>
          <p:nvPr/>
        </p:nvSpPr>
        <p:spPr>
          <a:xfrm>
            <a:off x="819807" y="0"/>
            <a:ext cx="1650678" cy="609600"/>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dirty="0" err="1" smtClean="0">
                <a:latin typeface="Times New Roman" panose="02020603050405020304" pitchFamily="18" charset="0"/>
                <a:cs typeface="Times New Roman" panose="02020603050405020304" pitchFamily="18" charset="0"/>
              </a:rPr>
              <a:t>Contn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90249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 calcmode="lin" valueType="num">
                                      <p:cBhvr additive="base">
                                        <p:cTn id="3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2843408" y="176172"/>
            <a:ext cx="5349047" cy="882900"/>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t>Results and discussions</a:t>
            </a:r>
            <a:endParaRPr lang="en-US" dirty="0"/>
          </a:p>
        </p:txBody>
      </p:sp>
      <p:sp>
        <p:nvSpPr>
          <p:cNvPr id="3" name="Rectangle 2"/>
          <p:cNvSpPr>
            <a:spLocks noChangeArrowheads="1"/>
          </p:cNvSpPr>
          <p:nvPr/>
        </p:nvSpPr>
        <p:spPr bwMode="auto">
          <a:xfrm>
            <a:off x="368968" y="8829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 name="Object 3"/>
          <p:cNvGraphicFramePr>
            <a:graphicFrameLocks noChangeAspect="1"/>
          </p:cNvGraphicFramePr>
          <p:nvPr>
            <p:extLst>
              <p:ext uri="{D42A27DB-BD31-4B8C-83A1-F6EECF244321}">
                <p14:modId xmlns:p14="http://schemas.microsoft.com/office/powerpoint/2010/main" val="2479801818"/>
              </p:ext>
            </p:extLst>
          </p:nvPr>
        </p:nvGraphicFramePr>
        <p:xfrm>
          <a:off x="1838344" y="524161"/>
          <a:ext cx="7129232" cy="5596126"/>
        </p:xfrm>
        <a:graphic>
          <a:graphicData uri="http://schemas.openxmlformats.org/presentationml/2006/ole">
            <mc:AlternateContent xmlns:mc="http://schemas.openxmlformats.org/markup-compatibility/2006">
              <mc:Choice xmlns:v="urn:schemas-microsoft-com:vml" Requires="v">
                <p:oleObj spid="_x0000_s1064" name="Graph" r:id="rId3" imgW="9765720" imgH="7412760" progId="Origin95.Graph">
                  <p:embed/>
                </p:oleObj>
              </mc:Choice>
              <mc:Fallback>
                <p:oleObj name="Graph" r:id="rId3" imgW="9765720" imgH="7412760" progId="Origin95.Graph">
                  <p:embed/>
                  <p:pic>
                    <p:nvPicPr>
                      <p:cNvPr id="0" name="Object 1"/>
                      <p:cNvPicPr>
                        <a:picLocks noChangeAspect="1" noChangeArrowheads="1"/>
                      </p:cNvPicPr>
                      <p:nvPr/>
                    </p:nvPicPr>
                    <p:blipFill>
                      <a:blip r:embed="rId4"/>
                      <a:srcRect/>
                      <a:stretch>
                        <a:fillRect/>
                      </a:stretch>
                    </p:blipFill>
                    <p:spPr bwMode="auto">
                      <a:xfrm>
                        <a:off x="1838344" y="524161"/>
                        <a:ext cx="7129232" cy="5596126"/>
                      </a:xfrm>
                      <a:prstGeom prst="rect">
                        <a:avLst/>
                      </a:prstGeom>
                      <a:noFill/>
                    </p:spPr>
                  </p:pic>
                </p:oleObj>
              </mc:Fallback>
            </mc:AlternateContent>
          </a:graphicData>
        </a:graphic>
      </p:graphicFrame>
      <p:sp>
        <p:nvSpPr>
          <p:cNvPr id="5" name="Rectangle 4"/>
          <p:cNvSpPr>
            <a:spLocks noChangeArrowheads="1"/>
          </p:cNvSpPr>
          <p:nvPr/>
        </p:nvSpPr>
        <p:spPr bwMode="auto">
          <a:xfrm>
            <a:off x="3734468" y="1235243"/>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7" name="Rectangle 6"/>
          <p:cNvSpPr/>
          <p:nvPr/>
        </p:nvSpPr>
        <p:spPr>
          <a:xfrm>
            <a:off x="1042793" y="2520006"/>
            <a:ext cx="580946" cy="685124"/>
          </a:xfrm>
          <a:prstGeom prst="rect">
            <a:avLst/>
          </a:prstGeom>
        </p:spPr>
        <p:txBody>
          <a:bodyPr wrap="square">
            <a:spAutoFit/>
          </a:bodyPr>
          <a:lstStyle/>
          <a:p>
            <a:pPr algn="just">
              <a:lnSpc>
                <a:spcPct val="107000"/>
              </a:lnSpc>
              <a:spcAft>
                <a:spcPts val="800"/>
              </a:spcAft>
            </a:pPr>
            <a:r>
              <a:rPr lang="en-US" sz="3600" dirty="0">
                <a:latin typeface="Times New Roman" panose="02020603050405020304" pitchFamily="18" charset="0"/>
                <a:ea typeface="Calibri" panose="020F0502020204030204" pitchFamily="34" charset="0"/>
                <a:cs typeface="Times New Roman" panose="02020603050405020304" pitchFamily="18" charset="0"/>
              </a:rPr>
              <a:t>a)</a:t>
            </a:r>
            <a:endParaRPr lang="en-US" sz="3600" dirty="0">
              <a:latin typeface="Calibri" panose="020F0502020204030204" pitchFamily="34" charset="0"/>
              <a:ea typeface="Calibri" panose="020F0502020204030204" pitchFamily="34" charset="0"/>
              <a:cs typeface="Times New Roman" panose="02020603050405020304" pitchFamily="18" charset="0"/>
            </a:endParaRPr>
          </a:p>
        </p:txBody>
      </p:sp>
      <p:sp>
        <p:nvSpPr>
          <p:cNvPr id="10" name="Rectangle 9"/>
          <p:cNvSpPr/>
          <p:nvPr/>
        </p:nvSpPr>
        <p:spPr>
          <a:xfrm>
            <a:off x="157656" y="6036311"/>
            <a:ext cx="10720552" cy="461665"/>
          </a:xfrm>
          <a:prstGeom prst="rect">
            <a:avLst/>
          </a:prstGeom>
        </p:spPr>
        <p:txBody>
          <a:bodyPr wrap="square">
            <a:spAutoFit/>
          </a:bodyPr>
          <a:lstStyle/>
          <a:p>
            <a:r>
              <a:rPr lang="en-US" sz="2400" b="1" dirty="0">
                <a:latin typeface="Times New Roman" panose="02020603050405020304" pitchFamily="18" charset="0"/>
                <a:ea typeface="Calibri" panose="020F0502020204030204" pitchFamily="34" charset="0"/>
                <a:cs typeface="Times New Roman" panose="02020603050405020304" pitchFamily="18" charset="0"/>
              </a:rPr>
              <a:t>Fig 1a</a:t>
            </a:r>
            <a:r>
              <a:rPr lang="en-US" sz="2400" dirty="0">
                <a:latin typeface="Times New Roman" panose="02020603050405020304" pitchFamily="18" charset="0"/>
                <a:ea typeface="Calibri" panose="020F0502020204030204" pitchFamily="34" charset="0"/>
                <a:cs typeface="Times New Roman" panose="02020603050405020304" pitchFamily="18" charset="0"/>
              </a:rPr>
              <a:t>: Phytochemicals of different classes of compounds reported from genus </a:t>
            </a:r>
            <a:r>
              <a:rPr lang="en-US" sz="2400" i="1" dirty="0">
                <a:latin typeface="Times New Roman" panose="02020603050405020304" pitchFamily="18" charset="0"/>
                <a:ea typeface="Calibri" panose="020F0502020204030204" pitchFamily="34" charset="0"/>
                <a:cs typeface="Times New Roman" panose="02020603050405020304" pitchFamily="18" charset="0"/>
              </a:rPr>
              <a:t>croton</a:t>
            </a:r>
            <a:endParaRPr lang="en-US" sz="2400" dirty="0"/>
          </a:p>
        </p:txBody>
      </p:sp>
    </p:spTree>
    <p:extLst>
      <p:ext uri="{BB962C8B-B14F-4D97-AF65-F5344CB8AC3E}">
        <p14:creationId xmlns:p14="http://schemas.microsoft.com/office/powerpoint/2010/main" val="3137104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p:cNvGraphicFramePr>
            <a:graphicFrameLocks noChangeAspect="1"/>
          </p:cNvGraphicFramePr>
          <p:nvPr>
            <p:extLst>
              <p:ext uri="{D42A27DB-BD31-4B8C-83A1-F6EECF244321}">
                <p14:modId xmlns:p14="http://schemas.microsoft.com/office/powerpoint/2010/main" val="2616250943"/>
              </p:ext>
            </p:extLst>
          </p:nvPr>
        </p:nvGraphicFramePr>
        <p:xfrm>
          <a:off x="1697025" y="0"/>
          <a:ext cx="8182699" cy="5909206"/>
        </p:xfrm>
        <a:graphic>
          <a:graphicData uri="http://schemas.openxmlformats.org/presentationml/2006/ole">
            <mc:AlternateContent xmlns:mc="http://schemas.openxmlformats.org/markup-compatibility/2006">
              <mc:Choice xmlns:v="urn:schemas-microsoft-com:vml" Requires="v">
                <p:oleObj spid="_x0000_s2088" name="Graph" r:id="rId3" imgW="9765792" imgH="7412625" progId="Origin95.Graph">
                  <p:embed/>
                </p:oleObj>
              </mc:Choice>
              <mc:Fallback>
                <p:oleObj name="Graph" r:id="rId3" imgW="9765792" imgH="7412625" progId="Origin95.Graph">
                  <p:embed/>
                  <p:pic>
                    <p:nvPicPr>
                      <p:cNvPr id="6"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97025" y="0"/>
                        <a:ext cx="8182699" cy="5909206"/>
                      </a:xfrm>
                      <a:prstGeom prst="rect">
                        <a:avLst/>
                      </a:prstGeom>
                      <a:noFill/>
                    </p:spPr>
                  </p:pic>
                </p:oleObj>
              </mc:Fallback>
            </mc:AlternateContent>
          </a:graphicData>
        </a:graphic>
      </p:graphicFrame>
      <p:sp>
        <p:nvSpPr>
          <p:cNvPr id="3" name="Rectangle 2"/>
          <p:cNvSpPr/>
          <p:nvPr/>
        </p:nvSpPr>
        <p:spPr>
          <a:xfrm>
            <a:off x="409903" y="5994200"/>
            <a:ext cx="11981793" cy="593304"/>
          </a:xfrm>
          <a:prstGeom prst="rect">
            <a:avLst/>
          </a:prstGeom>
        </p:spPr>
        <p:txBody>
          <a:bodyPr wrap="square">
            <a:spAutoFit/>
          </a:bodyPr>
          <a:lstStyle/>
          <a:p>
            <a:pPr algn="just">
              <a:lnSpc>
                <a:spcPct val="107000"/>
              </a:lnSpc>
              <a:spcAft>
                <a:spcPts val="800"/>
              </a:spcAft>
            </a:pPr>
            <a:r>
              <a:rPr lang="en-US" sz="3200" b="1" dirty="0">
                <a:latin typeface="Times New Roman" panose="02020603050405020304" pitchFamily="18" charset="0"/>
                <a:ea typeface="Calibri" panose="020F0502020204030204" pitchFamily="34" charset="0"/>
                <a:cs typeface="Times New Roman" panose="02020603050405020304" pitchFamily="18" charset="0"/>
              </a:rPr>
              <a:t>Fig 1b:</a:t>
            </a:r>
            <a:r>
              <a:rPr lang="en-US" sz="3200" dirty="0">
                <a:latin typeface="Times New Roman" panose="02020603050405020304" pitchFamily="18" charset="0"/>
                <a:ea typeface="Calibri" panose="020F0502020204030204" pitchFamily="34" charset="0"/>
                <a:cs typeface="Times New Roman" panose="02020603050405020304" pitchFamily="18" charset="0"/>
              </a:rPr>
              <a:t> Variation of reported biological activities from </a:t>
            </a:r>
            <a:r>
              <a:rPr lang="en-US" sz="3200" i="1" dirty="0">
                <a:latin typeface="Times New Roman" panose="02020603050405020304" pitchFamily="18" charset="0"/>
                <a:ea typeface="Calibri" panose="020F0502020204030204" pitchFamily="34" charset="0"/>
                <a:cs typeface="Times New Roman" panose="02020603050405020304" pitchFamily="18" charset="0"/>
              </a:rPr>
              <a:t>croton</a:t>
            </a:r>
            <a:r>
              <a:rPr lang="en-US" sz="3200" dirty="0">
                <a:latin typeface="Times New Roman" panose="02020603050405020304" pitchFamily="18" charset="0"/>
                <a:ea typeface="Calibri" panose="020F0502020204030204" pitchFamily="34" charset="0"/>
                <a:cs typeface="Times New Roman" panose="02020603050405020304" pitchFamily="18" charset="0"/>
              </a:rPr>
              <a:t> genus.</a:t>
            </a:r>
            <a:endParaRPr lang="en-US" sz="3200" dirty="0">
              <a:latin typeface="Calibri" panose="020F0502020204030204" pitchFamily="34" charset="0"/>
              <a:ea typeface="Calibri" panose="020F0502020204030204" pitchFamily="34" charset="0"/>
              <a:cs typeface="Times New Roman" panose="02020603050405020304" pitchFamily="18" charset="0"/>
            </a:endParaRPr>
          </a:p>
        </p:txBody>
      </p:sp>
      <p:sp>
        <p:nvSpPr>
          <p:cNvPr id="6" name="Rectangle 5"/>
          <p:cNvSpPr/>
          <p:nvPr/>
        </p:nvSpPr>
        <p:spPr>
          <a:xfrm>
            <a:off x="1047538" y="3769851"/>
            <a:ext cx="654346" cy="769441"/>
          </a:xfrm>
          <a:prstGeom prst="rect">
            <a:avLst/>
          </a:prstGeom>
        </p:spPr>
        <p:txBody>
          <a:bodyPr wrap="none">
            <a:spAutoFit/>
          </a:bodyPr>
          <a:lstStyle/>
          <a:p>
            <a:r>
              <a:rPr lang="en-US" sz="4400" dirty="0">
                <a:latin typeface="Times New Roman" panose="02020603050405020304" pitchFamily="18" charset="0"/>
                <a:ea typeface="Calibri" panose="020F0502020204030204" pitchFamily="34" charset="0"/>
                <a:cs typeface="Times New Roman" panose="02020603050405020304" pitchFamily="18" charset="0"/>
              </a:rPr>
              <a:t>b)</a:t>
            </a:r>
            <a:endParaRPr lang="en-US" sz="4400" dirty="0"/>
          </a:p>
        </p:txBody>
      </p:sp>
    </p:spTree>
    <p:extLst>
      <p:ext uri="{BB962C8B-B14F-4D97-AF65-F5344CB8AC3E}">
        <p14:creationId xmlns:p14="http://schemas.microsoft.com/office/powerpoint/2010/main" val="2921456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ppt_x"/>
                                          </p:val>
                                        </p:tav>
                                        <p:tav tm="100000">
                                          <p:val>
                                            <p:strVal val="#ppt_x"/>
                                          </p:val>
                                        </p:tav>
                                      </p:tavLst>
                                    </p:anim>
                                    <p:anim calcmode="lin" valueType="num">
                                      <p:cBhvr additive="base">
                                        <p:cTn id="1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flipV="1">
            <a:off x="1732547" y="2919662"/>
            <a:ext cx="18179733"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3" name="Object 2"/>
          <p:cNvGraphicFramePr>
            <a:graphicFrameLocks noChangeAspect="1"/>
          </p:cNvGraphicFramePr>
          <p:nvPr>
            <p:extLst>
              <p:ext uri="{D42A27DB-BD31-4B8C-83A1-F6EECF244321}">
                <p14:modId xmlns:p14="http://schemas.microsoft.com/office/powerpoint/2010/main" val="1445981546"/>
              </p:ext>
            </p:extLst>
          </p:nvPr>
        </p:nvGraphicFramePr>
        <p:xfrm>
          <a:off x="0" y="1124607"/>
          <a:ext cx="7370384" cy="5150068"/>
        </p:xfrm>
        <a:graphic>
          <a:graphicData uri="http://schemas.openxmlformats.org/presentationml/2006/ole">
            <mc:AlternateContent xmlns:mc="http://schemas.openxmlformats.org/markup-compatibility/2006">
              <mc:Choice xmlns:v="urn:schemas-microsoft-com:vml" Requires="v">
                <p:oleObj spid="_x0000_s3112" name="Graph" r:id="rId4" imgW="9802368" imgH="7502403" progId="Origin95.Graph">
                  <p:embed/>
                </p:oleObj>
              </mc:Choice>
              <mc:Fallback>
                <p:oleObj name="Graph" r:id="rId4" imgW="9802368" imgH="7502403" progId="Origin95.Graph">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1124607"/>
                        <a:ext cx="7370384" cy="5150068"/>
                      </a:xfrm>
                      <a:prstGeom prst="rect">
                        <a:avLst/>
                      </a:prstGeom>
                      <a:noFill/>
                    </p:spPr>
                  </p:pic>
                </p:oleObj>
              </mc:Fallback>
            </mc:AlternateContent>
          </a:graphicData>
        </a:graphic>
      </p:graphicFrame>
      <p:sp>
        <p:nvSpPr>
          <p:cNvPr id="4" name="Rectangle 3"/>
          <p:cNvSpPr/>
          <p:nvPr/>
        </p:nvSpPr>
        <p:spPr>
          <a:xfrm>
            <a:off x="304022" y="200926"/>
            <a:ext cx="8545688" cy="523220"/>
          </a:xfrm>
          <a:prstGeom prst="rect">
            <a:avLst/>
          </a:prstGeom>
        </p:spPr>
        <p:txBody>
          <a:bodyPr wrap="square">
            <a:spAutoFit/>
          </a:bodyPr>
          <a:lstStyle/>
          <a:p>
            <a:r>
              <a:rPr lang="en-US" sz="2800" b="1" dirty="0">
                <a:latin typeface="Times New Roman" panose="02020603050405020304" pitchFamily="18" charset="0"/>
                <a:ea typeface="Calibri" panose="020F0502020204030204" pitchFamily="34" charset="0"/>
              </a:rPr>
              <a:t>Chemical spaces Analysis using Principal Components </a:t>
            </a:r>
            <a:endParaRPr lang="en-US" sz="2800" dirty="0"/>
          </a:p>
        </p:txBody>
      </p:sp>
      <p:sp>
        <p:nvSpPr>
          <p:cNvPr id="5" name="Rectangle 4"/>
          <p:cNvSpPr>
            <a:spLocks noChangeArrowheads="1"/>
          </p:cNvSpPr>
          <p:nvPr/>
        </p:nvSpPr>
        <p:spPr bwMode="auto">
          <a:xfrm>
            <a:off x="5823285" y="1925053"/>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8" name="Rectangle 7"/>
          <p:cNvSpPr/>
          <p:nvPr/>
        </p:nvSpPr>
        <p:spPr>
          <a:xfrm>
            <a:off x="7151747" y="1662502"/>
            <a:ext cx="5218929" cy="3751476"/>
          </a:xfrm>
          <a:prstGeom prst="rect">
            <a:avLst/>
          </a:prstGeom>
        </p:spPr>
        <p:txBody>
          <a:bodyPr wrap="square">
            <a:spAutoFit/>
          </a:bodyPr>
          <a:lstStyle/>
          <a:p>
            <a:pPr>
              <a:lnSpc>
                <a:spcPct val="107000"/>
              </a:lnSpc>
              <a:spcAft>
                <a:spcPts val="800"/>
              </a:spcAft>
            </a:pPr>
            <a:r>
              <a:rPr lang="en-US" sz="2400" b="1" dirty="0">
                <a:latin typeface="Times New Roman" panose="02020603050405020304" pitchFamily="18" charset="0"/>
                <a:ea typeface="Calibri" panose="020F0502020204030204" pitchFamily="34" charset="0"/>
                <a:cs typeface="Times New Roman" panose="02020603050405020304" pitchFamily="18" charset="0"/>
              </a:rPr>
              <a:t>Figure 2:</a:t>
            </a:r>
            <a:r>
              <a:rPr lang="en-US" sz="2400" dirty="0">
                <a:latin typeface="Times New Roman" panose="02020603050405020304" pitchFamily="18" charset="0"/>
                <a:ea typeface="Calibri" panose="020F0502020204030204" pitchFamily="34" charset="0"/>
                <a:cs typeface="Times New Roman" panose="02020603050405020304" pitchFamily="18" charset="0"/>
              </a:rPr>
              <a:t> Visual representation of the chemical space of reference data sets based on 17 physicochemical and ADME/</a:t>
            </a:r>
            <a:r>
              <a:rPr lang="en-US" sz="2400" dirty="0" err="1">
                <a:latin typeface="Times New Roman" panose="02020603050405020304" pitchFamily="18" charset="0"/>
                <a:ea typeface="Calibri" panose="020F0502020204030204" pitchFamily="34" charset="0"/>
                <a:cs typeface="Times New Roman" panose="02020603050405020304" pitchFamily="18" charset="0"/>
              </a:rPr>
              <a:t>Tox</a:t>
            </a:r>
            <a:r>
              <a:rPr lang="en-US" sz="2400" dirty="0">
                <a:latin typeface="Times New Roman" panose="02020603050405020304" pitchFamily="18" charset="0"/>
                <a:ea typeface="Calibri" panose="020F0502020204030204" pitchFamily="34" charset="0"/>
                <a:cs typeface="Times New Roman" panose="02020603050405020304" pitchFamily="18" charset="0"/>
              </a:rPr>
              <a:t> descriptors. Total variance represented is 43.79% and it is an approximation of the actual property-based chemical </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space.</a:t>
            </a:r>
          </a:p>
          <a:p>
            <a:pPr>
              <a:lnSpc>
                <a:spcPct val="107000"/>
              </a:lnSpc>
              <a:spcAft>
                <a:spcPts val="800"/>
              </a:spcAft>
            </a:pPr>
            <a:r>
              <a:rPr lang="en-US" sz="2400" dirty="0" smtClean="0">
                <a:solidFill>
                  <a:srgbClr val="00B0F0"/>
                </a:solidFill>
                <a:latin typeface="Times New Roman" panose="02020603050405020304" pitchFamily="18" charset="0"/>
                <a:ea typeface="Calibri" panose="020F0502020204030204" pitchFamily="34" charset="0"/>
                <a:cs typeface="Times New Roman" panose="02020603050405020304" pitchFamily="18" charset="0"/>
              </a:rPr>
              <a:t>Red </a:t>
            </a:r>
            <a:r>
              <a:rPr lang="en-US" sz="2400" dirty="0">
                <a:solidFill>
                  <a:srgbClr val="00B0F0"/>
                </a:solidFill>
                <a:latin typeface="Times New Roman" panose="02020603050405020304" pitchFamily="18" charset="0"/>
                <a:ea typeface="Calibri" panose="020F0502020204030204" pitchFamily="34" charset="0"/>
                <a:cs typeface="Times New Roman" panose="02020603050405020304" pitchFamily="18" charset="0"/>
              </a:rPr>
              <a:t>color -</a:t>
            </a:r>
            <a:r>
              <a:rPr lang="en-US" sz="2400" i="1" dirty="0" smtClean="0">
                <a:solidFill>
                  <a:srgbClr val="00B0F0"/>
                </a:solidFill>
                <a:latin typeface="Times New Roman" panose="02020603050405020304" pitchFamily="18" charset="0"/>
                <a:ea typeface="Calibri" panose="020F0502020204030204" pitchFamily="34" charset="0"/>
                <a:cs typeface="Times New Roman" panose="02020603050405020304" pitchFamily="18" charset="0"/>
              </a:rPr>
              <a:t>Croton</a:t>
            </a:r>
            <a:r>
              <a:rPr lang="en-US" sz="2400" dirty="0" smtClean="0">
                <a:solidFill>
                  <a:srgbClr val="00B0F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a:solidFill>
                  <a:srgbClr val="00B0F0"/>
                </a:solidFill>
                <a:latin typeface="Times New Roman" panose="02020603050405020304" pitchFamily="18" charset="0"/>
                <a:ea typeface="Calibri" panose="020F0502020204030204" pitchFamily="34" charset="0"/>
                <a:cs typeface="Times New Roman" panose="02020603050405020304" pitchFamily="18" charset="0"/>
              </a:rPr>
              <a:t>compounds and black </a:t>
            </a:r>
            <a:r>
              <a:rPr lang="en-US" sz="2400" dirty="0" smtClean="0">
                <a:solidFill>
                  <a:srgbClr val="00B0F0"/>
                </a:solidFill>
                <a:latin typeface="Times New Roman" panose="02020603050405020304" pitchFamily="18" charset="0"/>
                <a:ea typeface="Calibri" panose="020F0502020204030204" pitchFamily="34" charset="0"/>
                <a:cs typeface="Times New Roman" panose="02020603050405020304" pitchFamily="18" charset="0"/>
              </a:rPr>
              <a:t>color - FDA </a:t>
            </a:r>
            <a:r>
              <a:rPr lang="en-US" sz="2400" dirty="0">
                <a:solidFill>
                  <a:srgbClr val="00B0F0"/>
                </a:solidFill>
                <a:latin typeface="Times New Roman" panose="02020603050405020304" pitchFamily="18" charset="0"/>
                <a:ea typeface="Calibri" panose="020F0502020204030204" pitchFamily="34" charset="0"/>
                <a:cs typeface="Times New Roman" panose="02020603050405020304" pitchFamily="18" charset="0"/>
              </a:rPr>
              <a:t>drugs.</a:t>
            </a:r>
            <a:endParaRPr lang="en-US" sz="2400" dirty="0">
              <a:solidFill>
                <a:srgbClr val="00B0F0"/>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145162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079531" y="0"/>
            <a:ext cx="6106510" cy="523220"/>
          </a:xfrm>
          <a:prstGeom prst="rect">
            <a:avLst/>
          </a:prstGeom>
        </p:spPr>
        <p:txBody>
          <a:bodyPr wrap="square">
            <a:spAutoFit/>
          </a:bodyPr>
          <a:lstStyle/>
          <a:p>
            <a:r>
              <a:rPr lang="en-US" sz="2800" b="1" dirty="0">
                <a:latin typeface="Times New Roman" panose="02020603050405020304" pitchFamily="18" charset="0"/>
                <a:ea typeface="Calibri" panose="020F0502020204030204" pitchFamily="34" charset="0"/>
              </a:rPr>
              <a:t>Drug-likeness and lead-like assessment</a:t>
            </a:r>
            <a:endParaRPr lang="en-US" sz="2800" dirty="0"/>
          </a:p>
        </p:txBody>
      </p:sp>
      <p:sp>
        <p:nvSpPr>
          <p:cNvPr id="4" name="Rectangle 3"/>
          <p:cNvSpPr/>
          <p:nvPr/>
        </p:nvSpPr>
        <p:spPr>
          <a:xfrm>
            <a:off x="8168752" y="2598762"/>
            <a:ext cx="3592324" cy="3629455"/>
          </a:xfrm>
          <a:prstGeom prst="rect">
            <a:avLst/>
          </a:prstGeom>
        </p:spPr>
        <p:txBody>
          <a:bodyPr wrap="square">
            <a:spAutoFit/>
          </a:bodyPr>
          <a:lstStyle/>
          <a:p>
            <a:pPr algn="just">
              <a:lnSpc>
                <a:spcPct val="107000"/>
              </a:lnSpc>
              <a:spcAft>
                <a:spcPts val="800"/>
              </a:spcAft>
            </a:pPr>
            <a:r>
              <a:rPr lang="en-US" sz="2400" b="1" dirty="0">
                <a:latin typeface="Times New Roman" panose="02020603050405020304" pitchFamily="18" charset="0"/>
                <a:ea typeface="Calibri" panose="020F0502020204030204" pitchFamily="34" charset="0"/>
                <a:cs typeface="Times New Roman" panose="02020603050405020304" pitchFamily="18" charset="0"/>
              </a:rPr>
              <a:t>Fig 3: </a:t>
            </a:r>
            <a:r>
              <a:rPr lang="en-US" sz="2400" dirty="0">
                <a:latin typeface="Times New Roman" panose="02020603050405020304" pitchFamily="18" charset="0"/>
                <a:ea typeface="Calibri" panose="020F0502020204030204" pitchFamily="34" charset="0"/>
                <a:cs typeface="Times New Roman" panose="02020603050405020304" pitchFamily="18" charset="0"/>
              </a:rPr>
              <a:t>Heat map for the drug-like prediction based on the five rules and lead-like based on RO3. Intense red coloration indicates the high number of compounds estimated by determination of the antilog to the figures of the legend panel.</a:t>
            </a:r>
            <a:endParaRPr lang="en-US" sz="2400" dirty="0">
              <a:latin typeface="Calibri" panose="020F0502020204030204" pitchFamily="34" charset="0"/>
              <a:ea typeface="Calibri" panose="020F0502020204030204" pitchFamily="34" charset="0"/>
              <a:cs typeface="Times New Roman" panose="02020603050405020304" pitchFamily="18" charset="0"/>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523221"/>
            <a:ext cx="7966351" cy="6334780"/>
          </a:xfrm>
          <a:prstGeom prst="rect">
            <a:avLst/>
          </a:prstGeom>
        </p:spPr>
      </p:pic>
    </p:spTree>
    <p:extLst>
      <p:ext uri="{BB962C8B-B14F-4D97-AF65-F5344CB8AC3E}">
        <p14:creationId xmlns:p14="http://schemas.microsoft.com/office/powerpoint/2010/main" val="2483280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35384" y="0"/>
            <a:ext cx="5186869" cy="461665"/>
          </a:xfrm>
          <a:prstGeom prst="rect">
            <a:avLst/>
          </a:prstGeom>
        </p:spPr>
        <p:txBody>
          <a:bodyPr wrap="none">
            <a:spAutoFit/>
          </a:bodyPr>
          <a:lstStyle/>
          <a:p>
            <a:r>
              <a:rPr lang="en-US" sz="2400" b="1" dirty="0">
                <a:latin typeface="Times New Roman" panose="02020603050405020304" pitchFamily="18" charset="0"/>
                <a:ea typeface="Calibri" panose="020F0502020204030204" pitchFamily="34" charset="0"/>
              </a:rPr>
              <a:t>Pharmacokinetics (ADME) properties</a:t>
            </a:r>
            <a:endParaRPr lang="en-US" sz="2400" dirty="0"/>
          </a:p>
        </p:txBody>
      </p:sp>
      <p:graphicFrame>
        <p:nvGraphicFramePr>
          <p:cNvPr id="3" name="Object 2"/>
          <p:cNvGraphicFramePr>
            <a:graphicFrameLocks noChangeAspect="1"/>
          </p:cNvGraphicFramePr>
          <p:nvPr>
            <p:extLst>
              <p:ext uri="{D42A27DB-BD31-4B8C-83A1-F6EECF244321}">
                <p14:modId xmlns:p14="http://schemas.microsoft.com/office/powerpoint/2010/main" val="4208491670"/>
              </p:ext>
            </p:extLst>
          </p:nvPr>
        </p:nvGraphicFramePr>
        <p:xfrm>
          <a:off x="1173964" y="558725"/>
          <a:ext cx="3794877" cy="2678461"/>
        </p:xfrm>
        <a:graphic>
          <a:graphicData uri="http://schemas.openxmlformats.org/presentationml/2006/ole">
            <mc:AlternateContent xmlns:mc="http://schemas.openxmlformats.org/markup-compatibility/2006">
              <mc:Choice xmlns:v="urn:schemas-microsoft-com:vml" Requires="v">
                <p:oleObj spid="_x0000_s4212" name="Graph" r:id="rId4" imgW="9765792" imgH="7412625" progId="Origin95.Graph">
                  <p:embed/>
                </p:oleObj>
              </mc:Choice>
              <mc:Fallback>
                <p:oleObj name="Graph" r:id="rId4" imgW="9765792" imgH="7412625" progId="Origin95.Graph">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73964" y="558725"/>
                        <a:ext cx="3794877" cy="2678461"/>
                      </a:xfrm>
                      <a:prstGeom prst="rect">
                        <a:avLst/>
                      </a:prstGeom>
                      <a:noFill/>
                    </p:spPr>
                  </p:pic>
                </p:oleObj>
              </mc:Fallback>
            </mc:AlternateContent>
          </a:graphicData>
        </a:graphic>
      </p:graphicFrame>
      <p:graphicFrame>
        <p:nvGraphicFramePr>
          <p:cNvPr id="4" name="Object 3"/>
          <p:cNvGraphicFramePr>
            <a:graphicFrameLocks noChangeAspect="1"/>
          </p:cNvGraphicFramePr>
          <p:nvPr>
            <p:extLst>
              <p:ext uri="{D42A27DB-BD31-4B8C-83A1-F6EECF244321}">
                <p14:modId xmlns:p14="http://schemas.microsoft.com/office/powerpoint/2010/main" val="2210620197"/>
              </p:ext>
            </p:extLst>
          </p:nvPr>
        </p:nvGraphicFramePr>
        <p:xfrm>
          <a:off x="5507421" y="315310"/>
          <a:ext cx="5162225" cy="4140003"/>
        </p:xfrm>
        <a:graphic>
          <a:graphicData uri="http://schemas.openxmlformats.org/presentationml/2006/ole">
            <mc:AlternateContent xmlns:mc="http://schemas.openxmlformats.org/markup-compatibility/2006">
              <mc:Choice xmlns:v="urn:schemas-microsoft-com:vml" Requires="v">
                <p:oleObj spid="_x0000_s4213" name="Graph" r:id="rId6" imgW="9802368" imgH="7502403" progId="Origin95.Graph">
                  <p:embed/>
                </p:oleObj>
              </mc:Choice>
              <mc:Fallback>
                <p:oleObj name="Graph" r:id="rId6" imgW="9802368" imgH="7502403" progId="Origin95.Graph">
                  <p:embed/>
                  <p:pic>
                    <p:nvPicPr>
                      <p:cNvPr id="0" name="Object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507421" y="315310"/>
                        <a:ext cx="5162225" cy="4140003"/>
                      </a:xfrm>
                      <a:prstGeom prst="rect">
                        <a:avLst/>
                      </a:prstGeom>
                      <a:noFill/>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404858505"/>
              </p:ext>
            </p:extLst>
          </p:nvPr>
        </p:nvGraphicFramePr>
        <p:xfrm>
          <a:off x="210207" y="3058510"/>
          <a:ext cx="5297214" cy="3799491"/>
        </p:xfrm>
        <a:graphic>
          <a:graphicData uri="http://schemas.openxmlformats.org/presentationml/2006/ole">
            <mc:AlternateContent xmlns:mc="http://schemas.openxmlformats.org/markup-compatibility/2006">
              <mc:Choice xmlns:v="urn:schemas-microsoft-com:vml" Requires="v">
                <p:oleObj spid="_x0000_s4214" name="Graph" r:id="rId8" imgW="9802368" imgH="7502403" progId="Origin95.Graph">
                  <p:embed/>
                </p:oleObj>
              </mc:Choice>
              <mc:Fallback>
                <p:oleObj name="Graph" r:id="rId8" imgW="9802368" imgH="7502403" progId="Origin95.Graph">
                  <p:embed/>
                  <p:pic>
                    <p:nvPicPr>
                      <p:cNvPr id="0" name="Object 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10207" y="3058510"/>
                        <a:ext cx="5297214" cy="3799491"/>
                      </a:xfrm>
                      <a:prstGeom prst="rect">
                        <a:avLst/>
                      </a:prstGeom>
                      <a:noFill/>
                    </p:spPr>
                  </p:pic>
                </p:oleObj>
              </mc:Fallback>
            </mc:AlternateContent>
          </a:graphicData>
        </a:graphic>
      </p:graphicFrame>
      <p:sp>
        <p:nvSpPr>
          <p:cNvPr id="9" name="Rectangle 8"/>
          <p:cNvSpPr/>
          <p:nvPr/>
        </p:nvSpPr>
        <p:spPr>
          <a:xfrm>
            <a:off x="5822253" y="4319468"/>
            <a:ext cx="5991374" cy="2443939"/>
          </a:xfrm>
          <a:prstGeom prst="rect">
            <a:avLst/>
          </a:prstGeom>
        </p:spPr>
        <p:txBody>
          <a:bodyPr wrap="square">
            <a:spAutoFit/>
          </a:bodyPr>
          <a:lstStyle/>
          <a:p>
            <a:pPr>
              <a:lnSpc>
                <a:spcPct val="107000"/>
              </a:lnSpc>
              <a:spcAft>
                <a:spcPts val="800"/>
              </a:spcAft>
            </a:pPr>
            <a:r>
              <a:rPr lang="en-US" sz="2400" b="1" dirty="0">
                <a:latin typeface="Times New Roman" panose="02020603050405020304" pitchFamily="18" charset="0"/>
                <a:ea typeface="Calibri" panose="020F0502020204030204" pitchFamily="34" charset="0"/>
                <a:cs typeface="Times New Roman" panose="02020603050405020304" pitchFamily="18" charset="0"/>
              </a:rPr>
              <a:t>Fig 4. </a:t>
            </a:r>
            <a:r>
              <a:rPr lang="en-US" sz="2400" dirty="0">
                <a:latin typeface="Times New Roman" panose="02020603050405020304" pitchFamily="18" charset="0"/>
                <a:ea typeface="Calibri" panose="020F0502020204030204" pitchFamily="34" charset="0"/>
                <a:cs typeface="Times New Roman" panose="02020603050405020304" pitchFamily="18" charset="0"/>
              </a:rPr>
              <a:t>ADMET properties analysis of genus </a:t>
            </a:r>
            <a:r>
              <a:rPr lang="en-US" sz="2400" i="1" dirty="0">
                <a:latin typeface="Times New Roman" panose="02020603050405020304" pitchFamily="18" charset="0"/>
                <a:ea typeface="Calibri" panose="020F0502020204030204" pitchFamily="34" charset="0"/>
                <a:cs typeface="Times New Roman" panose="02020603050405020304" pitchFamily="18" charset="0"/>
              </a:rPr>
              <a:t>croton</a:t>
            </a:r>
            <a:r>
              <a:rPr lang="en-US" sz="2400" dirty="0">
                <a:latin typeface="Times New Roman" panose="02020603050405020304" pitchFamily="18" charset="0"/>
                <a:ea typeface="Calibri" panose="020F0502020204030204" pitchFamily="34" charset="0"/>
                <a:cs typeface="Times New Roman" panose="02020603050405020304" pitchFamily="18" charset="0"/>
              </a:rPr>
              <a:t> compounds: (a) Bioavailability score, (b) Binary distribution of Pain alert, BBB permeability, P-glycoprotein (P-</a:t>
            </a:r>
            <a:r>
              <a:rPr lang="en-US" sz="2400" dirty="0" err="1">
                <a:latin typeface="Times New Roman" panose="02020603050405020304" pitchFamily="18" charset="0"/>
                <a:ea typeface="Calibri" panose="020F0502020204030204" pitchFamily="34" charset="0"/>
                <a:cs typeface="Times New Roman" panose="02020603050405020304" pitchFamily="18" charset="0"/>
              </a:rPr>
              <a:t>gp</a:t>
            </a:r>
            <a:r>
              <a:rPr lang="en-US" sz="2400" dirty="0">
                <a:latin typeface="Times New Roman" panose="02020603050405020304" pitchFamily="18" charset="0"/>
                <a:ea typeface="Calibri" panose="020F0502020204030204" pitchFamily="34" charset="0"/>
                <a:cs typeface="Times New Roman" panose="02020603050405020304" pitchFamily="18" charset="0"/>
              </a:rPr>
              <a:t>) substrate and GI-absorption predictions, (c) Binary distribution of enzyme inhibitions.</a:t>
            </a:r>
            <a:endParaRPr lang="en-US" sz="2400" dirty="0">
              <a:latin typeface="Calibri" panose="020F0502020204030204" pitchFamily="34" charset="0"/>
              <a:ea typeface="Calibri" panose="020F0502020204030204" pitchFamily="34" charset="0"/>
              <a:cs typeface="Times New Roman" panose="02020603050405020304" pitchFamily="18" charset="0"/>
            </a:endParaRPr>
          </a:p>
        </p:txBody>
      </p:sp>
      <p:sp>
        <p:nvSpPr>
          <p:cNvPr id="10" name="TextBox 9"/>
          <p:cNvSpPr txBox="1"/>
          <p:nvPr/>
        </p:nvSpPr>
        <p:spPr>
          <a:xfrm>
            <a:off x="420414" y="2459421"/>
            <a:ext cx="662152" cy="646331"/>
          </a:xfrm>
          <a:prstGeom prst="rect">
            <a:avLst/>
          </a:prstGeom>
          <a:noFill/>
        </p:spPr>
        <p:txBody>
          <a:bodyPr wrap="square" rtlCol="0">
            <a:spAutoFit/>
          </a:bodyPr>
          <a:lstStyle/>
          <a:p>
            <a:r>
              <a:rPr lang="en-US" sz="3600" dirty="0">
                <a:latin typeface="Times New Roman" panose="02020603050405020304" pitchFamily="18" charset="0"/>
                <a:cs typeface="Times New Roman" panose="02020603050405020304" pitchFamily="18" charset="0"/>
              </a:rPr>
              <a:t>a)</a:t>
            </a:r>
          </a:p>
        </p:txBody>
      </p:sp>
      <p:sp>
        <p:nvSpPr>
          <p:cNvPr id="11" name="TextBox 10"/>
          <p:cNvSpPr txBox="1"/>
          <p:nvPr/>
        </p:nvSpPr>
        <p:spPr>
          <a:xfrm>
            <a:off x="4968841" y="2459420"/>
            <a:ext cx="662152" cy="646331"/>
          </a:xfrm>
          <a:prstGeom prst="rect">
            <a:avLst/>
          </a:prstGeom>
          <a:noFill/>
        </p:spPr>
        <p:txBody>
          <a:bodyPr wrap="square" rtlCol="0">
            <a:spAutoFit/>
          </a:bodyPr>
          <a:lstStyle/>
          <a:p>
            <a:r>
              <a:rPr lang="en-US" sz="3600" dirty="0">
                <a:latin typeface="Times New Roman" panose="02020603050405020304" pitchFamily="18" charset="0"/>
                <a:cs typeface="Times New Roman" panose="02020603050405020304" pitchFamily="18" charset="0"/>
              </a:rPr>
              <a:t>b)</a:t>
            </a:r>
          </a:p>
        </p:txBody>
      </p:sp>
      <p:sp>
        <p:nvSpPr>
          <p:cNvPr id="12" name="TextBox 11"/>
          <p:cNvSpPr txBox="1"/>
          <p:nvPr/>
        </p:nvSpPr>
        <p:spPr>
          <a:xfrm>
            <a:off x="372626" y="5541437"/>
            <a:ext cx="662152" cy="646331"/>
          </a:xfrm>
          <a:prstGeom prst="rect">
            <a:avLst/>
          </a:prstGeom>
          <a:noFill/>
        </p:spPr>
        <p:txBody>
          <a:bodyPr wrap="square" rtlCol="0">
            <a:spAutoFit/>
          </a:bodyPr>
          <a:lstStyle/>
          <a:p>
            <a:r>
              <a:rPr lang="en-US" sz="3600" dirty="0">
                <a:latin typeface="Times New Roman" panose="02020603050405020304" pitchFamily="18" charset="0"/>
                <a:cs typeface="Times New Roman" panose="02020603050405020304" pitchFamily="18" charset="0"/>
              </a:rPr>
              <a:t>c)</a:t>
            </a:r>
          </a:p>
        </p:txBody>
      </p:sp>
    </p:spTree>
    <p:extLst>
      <p:ext uri="{BB962C8B-B14F-4D97-AF65-F5344CB8AC3E}">
        <p14:creationId xmlns:p14="http://schemas.microsoft.com/office/powerpoint/2010/main" val="3552538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 calcmode="lin" valueType="num">
                                      <p:cBhvr additive="base">
                                        <p:cTn id="17" dur="500" fill="hold"/>
                                        <p:tgtEl>
                                          <p:spTgt spid="11"/>
                                        </p:tgtEl>
                                        <p:attrNameLst>
                                          <p:attrName>ppt_x</p:attrName>
                                        </p:attrNameLst>
                                      </p:cBhvr>
                                      <p:tavLst>
                                        <p:tav tm="0">
                                          <p:val>
                                            <p:strVal val="#ppt_x"/>
                                          </p:val>
                                        </p:tav>
                                        <p:tav tm="100000">
                                          <p:val>
                                            <p:strVal val="#ppt_x"/>
                                          </p:val>
                                        </p:tav>
                                      </p:tavLst>
                                    </p:anim>
                                    <p:anim calcmode="lin" valueType="num">
                                      <p:cBhvr additive="base">
                                        <p:cTn id="18" dur="500" fill="hold"/>
                                        <p:tgtEl>
                                          <p:spTgt spid="11"/>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additive="base">
                                        <p:cTn id="21" dur="500" fill="hold"/>
                                        <p:tgtEl>
                                          <p:spTgt spid="4"/>
                                        </p:tgtEl>
                                        <p:attrNameLst>
                                          <p:attrName>ppt_x</p:attrName>
                                        </p:attrNameLst>
                                      </p:cBhvr>
                                      <p:tavLst>
                                        <p:tav tm="0">
                                          <p:val>
                                            <p:strVal val="#ppt_x"/>
                                          </p:val>
                                        </p:tav>
                                        <p:tav tm="100000">
                                          <p:val>
                                            <p:strVal val="#ppt_x"/>
                                          </p:val>
                                        </p:tav>
                                      </p:tavLst>
                                    </p:anim>
                                    <p:anim calcmode="lin" valueType="num">
                                      <p:cBhvr additive="base">
                                        <p:cTn id="2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 calcmode="lin" valueType="num">
                                      <p:cBhvr additive="base">
                                        <p:cTn id="27" dur="500" fill="hold"/>
                                        <p:tgtEl>
                                          <p:spTgt spid="12"/>
                                        </p:tgtEl>
                                        <p:attrNameLst>
                                          <p:attrName>ppt_x</p:attrName>
                                        </p:attrNameLst>
                                      </p:cBhvr>
                                      <p:tavLst>
                                        <p:tav tm="0">
                                          <p:val>
                                            <p:strVal val="#ppt_x"/>
                                          </p:val>
                                        </p:tav>
                                        <p:tav tm="100000">
                                          <p:val>
                                            <p:strVal val="#ppt_x"/>
                                          </p:val>
                                        </p:tav>
                                      </p:tavLst>
                                    </p:anim>
                                    <p:anim calcmode="lin" valueType="num">
                                      <p:cBhvr additive="base">
                                        <p:cTn id="28" dur="500" fill="hold"/>
                                        <p:tgtEl>
                                          <p:spTgt spid="12"/>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5"/>
                                        </p:tgtEl>
                                        <p:attrNameLst>
                                          <p:attrName>style.visibility</p:attrName>
                                        </p:attrNameLst>
                                      </p:cBhvr>
                                      <p:to>
                                        <p:strVal val="visible"/>
                                      </p:to>
                                    </p:set>
                                    <p:anim calcmode="lin" valueType="num">
                                      <p:cBhvr additive="base">
                                        <p:cTn id="31" dur="500" fill="hold"/>
                                        <p:tgtEl>
                                          <p:spTgt spid="5"/>
                                        </p:tgtEl>
                                        <p:attrNameLst>
                                          <p:attrName>ppt_x</p:attrName>
                                        </p:attrNameLst>
                                      </p:cBhvr>
                                      <p:tavLst>
                                        <p:tav tm="0">
                                          <p:val>
                                            <p:strVal val="#ppt_x"/>
                                          </p:val>
                                        </p:tav>
                                        <p:tav tm="100000">
                                          <p:val>
                                            <p:strVal val="#ppt_x"/>
                                          </p:val>
                                        </p:tav>
                                      </p:tavLst>
                                    </p:anim>
                                    <p:anim calcmode="lin" valueType="num">
                                      <p:cBhvr additive="base">
                                        <p:cTn id="3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ppt_x"/>
                                          </p:val>
                                        </p:tav>
                                        <p:tav tm="100000">
                                          <p:val>
                                            <p:strVal val="#ppt_x"/>
                                          </p:val>
                                        </p:tav>
                                      </p:tavLst>
                                    </p:anim>
                                    <p:anim calcmode="lin" valueType="num">
                                      <p:cBhvr additive="base">
                                        <p:cTn id="3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15408" y="0"/>
            <a:ext cx="3065904" cy="523220"/>
          </a:xfrm>
          <a:prstGeom prst="rect">
            <a:avLst/>
          </a:prstGeom>
        </p:spPr>
        <p:txBody>
          <a:bodyPr wrap="none">
            <a:spAutoFit/>
          </a:bodyPr>
          <a:lstStyle/>
          <a:p>
            <a:r>
              <a:rPr lang="en-US" sz="2800" b="1" dirty="0">
                <a:latin typeface="Times New Roman" panose="02020603050405020304" pitchFamily="18" charset="0"/>
                <a:ea typeface="Calibri" panose="020F0502020204030204" pitchFamily="34" charset="0"/>
              </a:rPr>
              <a:t>Toxicity prediction</a:t>
            </a:r>
            <a:endParaRPr lang="en-US" sz="2800" dirty="0"/>
          </a:p>
        </p:txBody>
      </p:sp>
      <p:graphicFrame>
        <p:nvGraphicFramePr>
          <p:cNvPr id="3" name="Object 2"/>
          <p:cNvGraphicFramePr>
            <a:graphicFrameLocks noChangeAspect="1"/>
          </p:cNvGraphicFramePr>
          <p:nvPr>
            <p:extLst>
              <p:ext uri="{D42A27DB-BD31-4B8C-83A1-F6EECF244321}">
                <p14:modId xmlns:p14="http://schemas.microsoft.com/office/powerpoint/2010/main" val="581374844"/>
              </p:ext>
            </p:extLst>
          </p:nvPr>
        </p:nvGraphicFramePr>
        <p:xfrm>
          <a:off x="979488" y="572800"/>
          <a:ext cx="7670242" cy="5579752"/>
        </p:xfrm>
        <a:graphic>
          <a:graphicData uri="http://schemas.openxmlformats.org/presentationml/2006/ole">
            <mc:AlternateContent xmlns:mc="http://schemas.openxmlformats.org/markup-compatibility/2006">
              <mc:Choice xmlns:v="urn:schemas-microsoft-com:vml" Requires="v">
                <p:oleObj spid="_x0000_s5160" name="Graph" r:id="rId3" imgW="9802440" imgH="7502760" progId="Origin95.Graph">
                  <p:embed/>
                </p:oleObj>
              </mc:Choice>
              <mc:Fallback>
                <p:oleObj name="Graph" r:id="rId3" imgW="9802440" imgH="7502760" progId="Origin95.Graph">
                  <p:embed/>
                  <p:pic>
                    <p:nvPicPr>
                      <p:cNvPr id="0" name="Object 2"/>
                      <p:cNvPicPr>
                        <a:picLocks noChangeAspect="1" noChangeArrowheads="1"/>
                      </p:cNvPicPr>
                      <p:nvPr/>
                    </p:nvPicPr>
                    <p:blipFill>
                      <a:blip r:embed="rId4"/>
                      <a:srcRect/>
                      <a:stretch>
                        <a:fillRect/>
                      </a:stretch>
                    </p:blipFill>
                    <p:spPr bwMode="auto">
                      <a:xfrm>
                        <a:off x="979488" y="572800"/>
                        <a:ext cx="7670242" cy="5579752"/>
                      </a:xfrm>
                      <a:prstGeom prst="rect">
                        <a:avLst/>
                      </a:prstGeom>
                      <a:noFill/>
                    </p:spPr>
                  </p:pic>
                </p:oleObj>
              </mc:Fallback>
            </mc:AlternateContent>
          </a:graphicData>
        </a:graphic>
      </p:graphicFrame>
      <p:sp>
        <p:nvSpPr>
          <p:cNvPr id="7" name="Rectangle 5"/>
          <p:cNvSpPr>
            <a:spLocks noChangeArrowheads="1"/>
          </p:cNvSpPr>
          <p:nvPr/>
        </p:nvSpPr>
        <p:spPr bwMode="auto">
          <a:xfrm>
            <a:off x="0" y="4138613"/>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chemeClr val="tx1"/>
                </a:solidFill>
                <a:effectLst/>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 name="Rectangle 7"/>
          <p:cNvSpPr/>
          <p:nvPr/>
        </p:nvSpPr>
        <p:spPr>
          <a:xfrm>
            <a:off x="249391" y="6021868"/>
            <a:ext cx="11863843" cy="685124"/>
          </a:xfrm>
          <a:prstGeom prst="rect">
            <a:avLst/>
          </a:prstGeom>
        </p:spPr>
        <p:txBody>
          <a:bodyPr wrap="square">
            <a:spAutoFit/>
          </a:bodyPr>
          <a:lstStyle/>
          <a:p>
            <a:pPr>
              <a:lnSpc>
                <a:spcPct val="107000"/>
              </a:lnSpc>
              <a:spcAft>
                <a:spcPts val="800"/>
              </a:spcAft>
              <a:tabLst>
                <a:tab pos="4942840" algn="l"/>
              </a:tabLst>
            </a:pPr>
            <a:r>
              <a:rPr lang="en-US" sz="3600" b="1" dirty="0">
                <a:latin typeface="Times New Roman" panose="02020603050405020304" pitchFamily="18" charset="0"/>
                <a:ea typeface="Calibri" panose="020F0502020204030204" pitchFamily="34" charset="0"/>
                <a:cs typeface="Times New Roman" panose="02020603050405020304" pitchFamily="18" charset="0"/>
              </a:rPr>
              <a:t>Fig 5: </a:t>
            </a:r>
            <a:r>
              <a:rPr lang="en-US" sz="3600" dirty="0">
                <a:latin typeface="Times New Roman" panose="02020603050405020304" pitchFamily="18" charset="0"/>
                <a:ea typeface="Calibri" panose="020F0502020204030204" pitchFamily="34" charset="0"/>
                <a:cs typeface="Times New Roman" panose="02020603050405020304" pitchFamily="18" charset="0"/>
              </a:rPr>
              <a:t> Distribution of different toxic properties in binary form.</a:t>
            </a:r>
            <a:endParaRPr lang="en-US" sz="36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23612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2555</TotalTime>
  <Words>1065</Words>
  <Application>Microsoft Office PowerPoint</Application>
  <PresentationFormat>Widescreen</PresentationFormat>
  <Paragraphs>77</Paragraphs>
  <Slides>16</Slides>
  <Notes>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3" baseType="lpstr">
      <vt:lpstr>Arial</vt:lpstr>
      <vt:lpstr>Calibri</vt:lpstr>
      <vt:lpstr>Calibri Light</vt:lpstr>
      <vt:lpstr>Times New Roman</vt:lpstr>
      <vt:lpstr>Wingdings</vt:lpstr>
      <vt:lpstr>Office Theme</vt:lpstr>
      <vt:lpstr>Graph</vt:lpstr>
      <vt:lpstr>PowerPoint Presentation</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Kab</dc:creator>
  <cp:lastModifiedBy>Kab</cp:lastModifiedBy>
  <cp:revision>85</cp:revision>
  <dcterms:created xsi:type="dcterms:W3CDTF">2024-02-25T13:00:28Z</dcterms:created>
  <dcterms:modified xsi:type="dcterms:W3CDTF">2024-02-29T09:18:21Z</dcterms:modified>
</cp:coreProperties>
</file>