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1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1D282-9342-43A3-B372-0EB128F668D1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BCB083-D535-4509-B3E5-A32FF59EC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1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67E971-6A57-4A4A-BF87-49177815C012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941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67E971-6A57-4A4A-BF87-49177815C012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577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67E971-6A57-4A4A-BF87-49177815C012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942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67E971-6A57-4A4A-BF87-49177815C012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870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67E971-6A57-4A4A-BF87-49177815C012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806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67E971-6A57-4A4A-BF87-49177815C012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2429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67E971-6A57-4A4A-BF87-49177815C012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3833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67E971-6A57-4A4A-BF87-49177815C012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666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E694-4039-48CA-B54C-01769863D42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6F182-B69A-496E-89A7-A804B30975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989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EC62-CF38-4C85-B7B5-04A1BDE306C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6F182-B69A-496E-89A7-A804B30975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53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A6AEC-D99C-4327-99E9-A61F13BDB9C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6F182-B69A-496E-89A7-A804B30975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12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738E-774B-4B88-940D-C84D495A77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6F182-B69A-496E-89A7-A804B30975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084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8DD5-4A16-4F30-8E56-9AE236C2B7A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6F182-B69A-496E-89A7-A804B30975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805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E1580-3F2C-4509-BE32-40423C45CEF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6F182-B69A-496E-89A7-A804B30975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197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5AC8-EAC9-4622-B82E-F4C2E51AE83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6F182-B69A-496E-89A7-A804B30975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085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7AB6-F89F-464F-8079-7AD42EBB7DD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6F182-B69A-496E-89A7-A804B30975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88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28546-D9C9-4307-920F-8056E28F73F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6F182-B69A-496E-89A7-A804B30975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986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BE7B8-A0E7-48A2-87C4-DC6BD710892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6F182-B69A-496E-89A7-A804B30975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095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0C5B2-5212-498C-84C5-6913CD19A8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6F182-B69A-496E-89A7-A804B30975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425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F63620D5-D56D-4551-B76F-CBD330B8D40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C006F182-B69A-496E-89A7-A804B30975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793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microsoft.com/office/2007/relationships/hdphoto" Target="../media/hdphoto1.wd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1.JPG"/><Relationship Id="rId7" Type="http://schemas.openxmlformats.org/officeDocument/2006/relationships/oleObject" Target="../embeddings/oleObject2.bin"/><Relationship Id="rId12" Type="http://schemas.openxmlformats.org/officeDocument/2006/relationships/image" Target="../media/image10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0" Type="http://schemas.openxmlformats.org/officeDocument/2006/relationships/image" Target="../media/image9.emf"/><Relationship Id="rId4" Type="http://schemas.openxmlformats.org/officeDocument/2006/relationships/image" Target="../media/image2.jpeg"/><Relationship Id="rId9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1.JPG"/><Relationship Id="rId7" Type="http://schemas.openxmlformats.org/officeDocument/2006/relationships/oleObject" Target="../embeddings/oleObject6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3.emf"/><Relationship Id="rId4" Type="http://schemas.openxmlformats.org/officeDocument/2006/relationships/image" Target="../media/image2.jpeg"/><Relationship Id="rId9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image" Target="../media/image1.JPG"/><Relationship Id="rId7" Type="http://schemas.openxmlformats.org/officeDocument/2006/relationships/oleObject" Target="../embeddings/oleObject9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40941"/>
            <a:ext cx="12192000" cy="4170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2035" y="530116"/>
            <a:ext cx="1887729" cy="1794052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3781425" y="5122861"/>
            <a:ext cx="7258050" cy="630240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ctr" defTabSz="914377">
              <a:buClr>
                <a:srgbClr val="3891A7"/>
              </a:buClr>
              <a:buFont typeface="Wingdings 2"/>
              <a:buNone/>
              <a:defRPr/>
            </a:pP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KITHEKA DAVID MWASYA</a:t>
            </a:r>
          </a:p>
        </p:txBody>
      </p:sp>
      <p:sp>
        <p:nvSpPr>
          <p:cNvPr id="2" name="Rectangle 1"/>
          <p:cNvSpPr/>
          <p:nvPr/>
        </p:nvSpPr>
        <p:spPr>
          <a:xfrm>
            <a:off x="1495424" y="2593378"/>
            <a:ext cx="1062037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00200" indent="-1600200" algn="ctr" defTabSz="914377">
              <a:spcBef>
                <a:spcPct val="0"/>
              </a:spcBef>
              <a:defRPr/>
            </a:pPr>
            <a:r>
              <a:rPr lang="en-US" sz="3200" b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CAN AI REVOLUTIONIZE NATURAL PRODUCT RESEARCH? THE GENUS </a:t>
            </a:r>
            <a:r>
              <a:rPr lang="en-US" sz="3200" b="1" i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Vernonia</a:t>
            </a:r>
            <a:r>
              <a:rPr lang="en-US" sz="3200" b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 COMPOUNDS AS A CASE STUDY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6F182-B69A-496E-89A7-A804B30975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09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40941"/>
            <a:ext cx="12192000" cy="417059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6F182-B69A-496E-89A7-A804B30975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3952169" y="5760167"/>
            <a:ext cx="226684" cy="1108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605CFC-00BC-31A9-59EB-9CB00C521C09}"/>
              </a:ext>
            </a:extLst>
          </p:cNvPr>
          <p:cNvSpPr txBox="1"/>
          <p:nvPr/>
        </p:nvSpPr>
        <p:spPr>
          <a:xfrm>
            <a:off x="4705350" y="914400"/>
            <a:ext cx="3905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OUTLINE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4F43BB-59A7-5D9F-0BA6-2628FC508F2B}"/>
              </a:ext>
            </a:extLst>
          </p:cNvPr>
          <p:cNvSpPr txBox="1"/>
          <p:nvPr/>
        </p:nvSpPr>
        <p:spPr>
          <a:xfrm>
            <a:off x="2752725" y="1762125"/>
            <a:ext cx="547687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latin typeface="Arial Black" panose="020B0A04020102020204" pitchFamily="34" charset="0"/>
              </a:rPr>
              <a:t>Introduction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dirty="0">
              <a:latin typeface="Arial Black" panose="020B0A040201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dirty="0">
              <a:latin typeface="Arial Black" panose="020B0A040201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latin typeface="Arial Black" panose="020B0A04020102020204" pitchFamily="34" charset="0"/>
              </a:rPr>
              <a:t>Method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dirty="0">
              <a:latin typeface="Arial Black" panose="020B0A040201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dirty="0">
              <a:latin typeface="Arial Black" panose="020B0A040201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latin typeface="Arial Black" panose="020B0A04020102020204" pitchFamily="34" charset="0"/>
              </a:rPr>
              <a:t>Results and discussion</a:t>
            </a:r>
          </a:p>
          <a:p>
            <a:endParaRPr lang="en-US" sz="2400" dirty="0">
              <a:latin typeface="Arial Black" panose="020B0A040201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dirty="0">
              <a:latin typeface="Arial Black" panose="020B0A040201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latin typeface="Arial Black" panose="020B0A04020102020204" pitchFamily="34" charset="0"/>
              </a:rPr>
              <a:t>Conclusion</a:t>
            </a:r>
          </a:p>
          <a:p>
            <a:r>
              <a:rPr lang="en-US" sz="2400" dirty="0">
                <a:latin typeface="Arial Black" panose="020B0A040201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515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40941"/>
            <a:ext cx="12192000" cy="417059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6F182-B69A-496E-89A7-A804B30975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3952169" y="5760167"/>
            <a:ext cx="226684" cy="1108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6BF51A4-773C-5616-DB61-9817980BD6D8}"/>
              </a:ext>
            </a:extLst>
          </p:cNvPr>
          <p:cNvSpPr txBox="1"/>
          <p:nvPr/>
        </p:nvSpPr>
        <p:spPr>
          <a:xfrm>
            <a:off x="4514850" y="340032"/>
            <a:ext cx="518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INTRODUCTION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AC4624-764E-0D90-AD20-4CE6EC230AD5}"/>
              </a:ext>
            </a:extLst>
          </p:cNvPr>
          <p:cNvSpPr txBox="1"/>
          <p:nvPr/>
        </p:nvSpPr>
        <p:spPr>
          <a:xfrm>
            <a:off x="1788077" y="1009090"/>
            <a:ext cx="985147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Sources of drugs</a:t>
            </a:r>
          </a:p>
          <a:p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Drugs can be sourced from various origin such as, natural sources, synthetic sources and semi-synthetic sources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 products have been used for treatment of various infections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Approximately 35% of commercially available drugs come from natural products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Najmi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et al., 2022)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 product databases have been extensively increased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Similarly, interest in natural products for drug discovery has declined (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Calixto, 2019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057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40941"/>
            <a:ext cx="12192000" cy="417059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6F182-B69A-496E-89A7-A804B30975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3952169" y="5760167"/>
            <a:ext cx="226684" cy="1108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4F2009-606E-5A4B-EDDC-C8EC8C325B63}"/>
              </a:ext>
            </a:extLst>
          </p:cNvPr>
          <p:cNvSpPr txBox="1"/>
          <p:nvPr/>
        </p:nvSpPr>
        <p:spPr>
          <a:xfrm>
            <a:off x="2114550" y="526133"/>
            <a:ext cx="931545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Evolving new approach</a:t>
            </a:r>
          </a:p>
          <a:p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Computational approaches have been used in drug discovery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Brogi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et al., 2020)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Pharmacokinetics and ADMET profile have been briefly covered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evaluated the chemistry and pharmacoinformatic of compounds derived from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Vernonia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species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genus Vernonia is a group of flowering plants widely distributed in tropical and subtropical regions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plants have been used for various purposes</a:t>
            </a:r>
          </a:p>
        </p:txBody>
      </p:sp>
    </p:spTree>
    <p:extLst>
      <p:ext uri="{BB962C8B-B14F-4D97-AF65-F5344CB8AC3E}">
        <p14:creationId xmlns:p14="http://schemas.microsoft.com/office/powerpoint/2010/main" val="246377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40941"/>
            <a:ext cx="12192000" cy="417059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6F182-B69A-496E-89A7-A804B30975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3952169" y="5760167"/>
            <a:ext cx="226684" cy="1108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62C5DD-EC2F-1922-8605-238E3FF86773}"/>
              </a:ext>
            </a:extLst>
          </p:cNvPr>
          <p:cNvSpPr txBox="1"/>
          <p:nvPr/>
        </p:nvSpPr>
        <p:spPr>
          <a:xfrm>
            <a:off x="4476750" y="332727"/>
            <a:ext cx="4133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METHODOLOGY</a:t>
            </a:r>
            <a:r>
              <a:rPr lang="en-US" dirty="0"/>
              <a:t> </a:t>
            </a:r>
          </a:p>
        </p:txBody>
      </p:sp>
      <p:pic>
        <p:nvPicPr>
          <p:cNvPr id="8" name="Picture 2" descr="Lenovo's flexible laptop has no hinges and a bendy screen | WIRED UK">
            <a:extLst>
              <a:ext uri="{FF2B5EF4-FFF2-40B4-BE49-F238E27FC236}">
                <a16:creationId xmlns:a16="http://schemas.microsoft.com/office/drawing/2014/main" id="{023B5FF1-30F6-E384-EBBE-DAF4832BD0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210" y="1312031"/>
            <a:ext cx="1912301" cy="1364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0E79C6D-1FB9-ED65-74A5-142C08905D8D}"/>
              </a:ext>
            </a:extLst>
          </p:cNvPr>
          <p:cNvCxnSpPr>
            <a:stCxn id="8" idx="3"/>
          </p:cNvCxnSpPr>
          <p:nvPr/>
        </p:nvCxnSpPr>
        <p:spPr>
          <a:xfrm>
            <a:off x="4065511" y="1994278"/>
            <a:ext cx="2030489" cy="15497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C18A6F5C-C644-46E4-A12A-822D7106050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476750" y="1214513"/>
            <a:ext cx="1228725" cy="70028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5180090-9166-1A54-73E3-61F63D56D0B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96000" y="1312031"/>
            <a:ext cx="1704975" cy="1364494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C1276FC-20CE-298B-D6BF-EE48D7012D53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7800975" y="1994278"/>
            <a:ext cx="1628775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21905B4-343C-9FAB-0355-FD770CE63B6C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6948488" y="2676525"/>
            <a:ext cx="0" cy="162877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6AA2F491-9E6D-0E23-AD5E-2BA1CACB4DE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996237" y="1157474"/>
            <a:ext cx="1228725" cy="70028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CC33DAB-008B-26F8-395F-7C23C570643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6779420" y="2925759"/>
            <a:ext cx="1228725" cy="700281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A2AB0E65-BDFE-445B-5E1E-E0606CDD1C37}"/>
              </a:ext>
            </a:extLst>
          </p:cNvPr>
          <p:cNvSpPr txBox="1"/>
          <p:nvPr/>
        </p:nvSpPr>
        <p:spPr>
          <a:xfrm>
            <a:off x="8153400" y="2078868"/>
            <a:ext cx="10715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SMILES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78933CF-3D53-12B1-1836-CC213CC06B9F}"/>
              </a:ext>
            </a:extLst>
          </p:cNvPr>
          <p:cNvSpPr txBox="1"/>
          <p:nvPr/>
        </p:nvSpPr>
        <p:spPr>
          <a:xfrm>
            <a:off x="9534524" y="1762125"/>
            <a:ext cx="198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SWISSADME WEB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2E2B663-6FDB-37DA-809E-661835F776D2}"/>
              </a:ext>
            </a:extLst>
          </p:cNvPr>
          <p:cNvSpPr txBox="1"/>
          <p:nvPr/>
        </p:nvSpPr>
        <p:spPr>
          <a:xfrm rot="5400000">
            <a:off x="5873553" y="3487681"/>
            <a:ext cx="17161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SMILES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E14032C-C338-F2EF-5368-61E317AC1009}"/>
              </a:ext>
            </a:extLst>
          </p:cNvPr>
          <p:cNvSpPr txBox="1"/>
          <p:nvPr/>
        </p:nvSpPr>
        <p:spPr>
          <a:xfrm>
            <a:off x="6317363" y="4287637"/>
            <a:ext cx="14525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pkCSM WEB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FA6686F-9705-2BE2-BD88-7FFDFDBC46B1}"/>
              </a:ext>
            </a:extLst>
          </p:cNvPr>
          <p:cNvCxnSpPr>
            <a:stCxn id="26" idx="2"/>
          </p:cNvCxnSpPr>
          <p:nvPr/>
        </p:nvCxnSpPr>
        <p:spPr>
          <a:xfrm>
            <a:off x="10525124" y="2100679"/>
            <a:ext cx="0" cy="205222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834A9A9-AAC4-9035-7B2D-F79AA29A4CF9}"/>
              </a:ext>
            </a:extLst>
          </p:cNvPr>
          <p:cNvSpPr txBox="1"/>
          <p:nvPr/>
        </p:nvSpPr>
        <p:spPr>
          <a:xfrm>
            <a:off x="8935641" y="4196295"/>
            <a:ext cx="3178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Drug-likeness properties results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112CB36-957D-E450-D4FB-A9FE0292EB09}"/>
              </a:ext>
            </a:extLst>
          </p:cNvPr>
          <p:cNvSpPr txBox="1"/>
          <p:nvPr/>
        </p:nvSpPr>
        <p:spPr>
          <a:xfrm>
            <a:off x="2648498" y="4289428"/>
            <a:ext cx="2204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Toxicity results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B82A9EA-0971-31ED-695A-AB043AD254FC}"/>
              </a:ext>
            </a:extLst>
          </p:cNvPr>
          <p:cNvCxnSpPr>
            <a:stCxn id="29" idx="1"/>
          </p:cNvCxnSpPr>
          <p:nvPr/>
        </p:nvCxnSpPr>
        <p:spPr>
          <a:xfrm flipH="1">
            <a:off x="4178853" y="4456914"/>
            <a:ext cx="2138510" cy="3436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7310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40941"/>
            <a:ext cx="12192000" cy="417059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6F182-B69A-496E-89A7-A804B30975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3952169" y="5760167"/>
            <a:ext cx="226684" cy="1108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1C818AD-C7B8-1A65-5A6F-37143A052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3775" y="15265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3B94719-7F35-CF56-24CD-5F7E6D556A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584449"/>
              </p:ext>
            </p:extLst>
          </p:nvPr>
        </p:nvGraphicFramePr>
        <p:xfrm>
          <a:off x="1548984" y="978330"/>
          <a:ext cx="4159752" cy="3155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ph" r:id="rId5" imgW="9765399" imgH="7412691" progId="Origin95.Graph">
                  <p:embed/>
                </p:oleObj>
              </mc:Choice>
              <mc:Fallback>
                <p:oleObj name="Graph" r:id="rId5" imgW="9765399" imgH="7412691" progId="Origin95.Graph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8984" y="978330"/>
                        <a:ext cx="4159752" cy="31555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009E9A7-6029-4C4A-4B83-2025FAC96424}"/>
              </a:ext>
            </a:extLst>
          </p:cNvPr>
          <p:cNvSpPr txBox="1"/>
          <p:nvPr/>
        </p:nvSpPr>
        <p:spPr>
          <a:xfrm>
            <a:off x="3533775" y="308966"/>
            <a:ext cx="5905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RESULTS AND DISCUSSION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2E369A-E3C2-63C4-C533-9BE88626F384}"/>
              </a:ext>
            </a:extLst>
          </p:cNvPr>
          <p:cNvSpPr txBox="1"/>
          <p:nvPr/>
        </p:nvSpPr>
        <p:spPr>
          <a:xfrm>
            <a:off x="1962150" y="809625"/>
            <a:ext cx="3829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Chemical composition of genus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Vernonia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B6804859-B6CF-DDA1-C0CF-C3D5AC5CA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0516" y="1956614"/>
            <a:ext cx="858787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3A5AA30D-6A0B-74AE-F09C-196AAB2635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2736664"/>
              </p:ext>
            </p:extLst>
          </p:nvPr>
        </p:nvGraphicFramePr>
        <p:xfrm>
          <a:off x="6400803" y="893791"/>
          <a:ext cx="4638672" cy="35762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ph" r:id="rId7" imgW="9765399" imgH="7412691" progId="Origin95.Graph">
                  <p:embed/>
                </p:oleObj>
              </mc:Choice>
              <mc:Fallback>
                <p:oleObj name="Graph" r:id="rId7" imgW="9765399" imgH="7412691" progId="Origin95.Graph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3" y="893791"/>
                        <a:ext cx="4638672" cy="35762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A5CCE5CB-91A3-6D03-70ED-9A6CE550CFB2}"/>
              </a:ext>
            </a:extLst>
          </p:cNvPr>
          <p:cNvSpPr txBox="1"/>
          <p:nvPr/>
        </p:nvSpPr>
        <p:spPr>
          <a:xfrm>
            <a:off x="7200900" y="816403"/>
            <a:ext cx="375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Bioactivities documented in genus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Vernonia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EAE5D7CA-FE79-0CE1-EEF7-0812B029B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9266" y="423240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832F56B8-E895-3CDD-BC12-67475B47DA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1285584"/>
              </p:ext>
            </p:extLst>
          </p:nvPr>
        </p:nvGraphicFramePr>
        <p:xfrm>
          <a:off x="1743414" y="3849312"/>
          <a:ext cx="1813437" cy="1606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9" imgW="1122844" imgH="1017808" progId="ChemDraw.Document.6.0">
                  <p:embed/>
                </p:oleObj>
              </mc:Choice>
              <mc:Fallback>
                <p:oleObj name="CS ChemDraw Drawing" r:id="rId9" imgW="1122844" imgH="1017808" progId="ChemDraw.Document.6.0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3414" y="3849312"/>
                        <a:ext cx="1813437" cy="1606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8">
            <a:extLst>
              <a:ext uri="{FF2B5EF4-FFF2-40B4-BE49-F238E27FC236}">
                <a16:creationId xmlns:a16="http://schemas.microsoft.com/office/drawing/2014/main" id="{1B7E7ECC-2E39-8091-20BE-1ECC92501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5368" y="41138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CC931A4B-E6D0-23BE-1996-8A02559267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4943979"/>
              </p:ext>
            </p:extLst>
          </p:nvPr>
        </p:nvGraphicFramePr>
        <p:xfrm>
          <a:off x="4421770" y="3853377"/>
          <a:ext cx="2182762" cy="18263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11" imgW="1244764" imgH="1040399" progId="ChemDraw.Document.6.0">
                  <p:embed/>
                </p:oleObj>
              </mc:Choice>
              <mc:Fallback>
                <p:oleObj name="CS ChemDraw Drawing" r:id="rId11" imgW="1244764" imgH="1040399" progId="ChemDraw.Document.6.0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1770" y="3853377"/>
                        <a:ext cx="2182762" cy="18263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524B29CE-563A-ECFD-1271-5C68DB6869F0}"/>
              </a:ext>
            </a:extLst>
          </p:cNvPr>
          <p:cNvSpPr txBox="1"/>
          <p:nvPr/>
        </p:nvSpPr>
        <p:spPr>
          <a:xfrm>
            <a:off x="2497394" y="5679770"/>
            <a:ext cx="32938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scaffolds in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Vernonia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species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AF815B9-189E-33E6-EF53-D636F86A3DBA}"/>
              </a:ext>
            </a:extLst>
          </p:cNvPr>
          <p:cNvSpPr txBox="1"/>
          <p:nvPr/>
        </p:nvSpPr>
        <p:spPr>
          <a:xfrm>
            <a:off x="7492181" y="4113808"/>
            <a:ext cx="39624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Drug-likeness assessment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Drug-likeness properties were taken into account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Great % of these compounds met these properties criterion 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9498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40941"/>
            <a:ext cx="12192000" cy="417059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6F182-B69A-496E-89A7-A804B30975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3952169" y="5760167"/>
            <a:ext cx="226684" cy="1108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524A86EE-46E3-F8C5-2BD6-112A4AC0A8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569" y="87132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1B868AE-FA56-9567-F182-EFCC5B5F46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3762797"/>
              </p:ext>
            </p:extLst>
          </p:nvPr>
        </p:nvGraphicFramePr>
        <p:xfrm>
          <a:off x="1691569" y="394121"/>
          <a:ext cx="3938514" cy="30348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ph" r:id="rId5" imgW="9802440" imgH="7502760" progId="Origin95.Graph">
                  <p:embed/>
                </p:oleObj>
              </mc:Choice>
              <mc:Fallback>
                <p:oleObj name="Graph" r:id="rId5" imgW="9802440" imgH="7502760" progId="Origin95.Graph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569" y="394121"/>
                        <a:ext cx="3938514" cy="30348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3496A86-8C6E-EFA5-EE67-020A3B8D7B46}"/>
              </a:ext>
            </a:extLst>
          </p:cNvPr>
          <p:cNvSpPr txBox="1"/>
          <p:nvPr/>
        </p:nvSpPr>
        <p:spPr>
          <a:xfrm>
            <a:off x="2192981" y="297782"/>
            <a:ext cx="2723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Drug-likeness rules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79FB0B3-3D93-88CF-F83B-3E8A4C00E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100785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309300-64CD-57BC-5C05-D17E9C034673}"/>
              </a:ext>
            </a:extLst>
          </p:cNvPr>
          <p:cNvSpPr txBox="1"/>
          <p:nvPr/>
        </p:nvSpPr>
        <p:spPr>
          <a:xfrm>
            <a:off x="2410613" y="3862169"/>
            <a:ext cx="3657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Absorption prediction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P-Glycoprotein substrate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Gastrointestinal absorption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7453E94-1A50-687E-5E30-FB509EC3136D}"/>
              </a:ext>
            </a:extLst>
          </p:cNvPr>
          <p:cNvSpPr txBox="1"/>
          <p:nvPr/>
        </p:nvSpPr>
        <p:spPr>
          <a:xfrm>
            <a:off x="7621224" y="170537"/>
            <a:ext cx="3657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Metabolism prediction 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2C85104B-1601-7AC4-92C8-DA9F5BCF6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3826" y="224155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485F6A0B-3E26-4176-92B7-A56B5BDAE8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1028023"/>
              </p:ext>
            </p:extLst>
          </p:nvPr>
        </p:nvGraphicFramePr>
        <p:xfrm>
          <a:off x="7329626" y="394121"/>
          <a:ext cx="3828774" cy="2982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ph" r:id="rId7" imgW="9801975" imgH="7502652" progId="Origin95.Graph">
                  <p:embed/>
                </p:oleObj>
              </mc:Choice>
              <mc:Fallback>
                <p:oleObj name="Graph" r:id="rId7" imgW="9801975" imgH="7502652" progId="Origin95.Graph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9626" y="394121"/>
                        <a:ext cx="3828774" cy="29820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D39B1DEE-AB9D-7E56-CCEA-7CC639F32D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4979536"/>
              </p:ext>
            </p:extLst>
          </p:nvPr>
        </p:nvGraphicFramePr>
        <p:xfrm>
          <a:off x="7690917" y="3460736"/>
          <a:ext cx="3593500" cy="30348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ph" r:id="rId9" imgW="9801975" imgH="7502652" progId="Origin95.Graph">
                  <p:embed/>
                </p:oleObj>
              </mc:Choice>
              <mc:Fallback>
                <p:oleObj name="Graph" r:id="rId9" imgW="9801975" imgH="7502652" progId="Origin95.Graph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931101A7-3495-4EDE-DBBE-F21B84AC0E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0917" y="3460736"/>
                        <a:ext cx="3593500" cy="30348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D2DD6C91-E3B3-C745-1F7C-659E8AE77B8B}"/>
              </a:ext>
            </a:extLst>
          </p:cNvPr>
          <p:cNvSpPr txBox="1"/>
          <p:nvPr/>
        </p:nvSpPr>
        <p:spPr>
          <a:xfrm>
            <a:off x="8178386" y="3338275"/>
            <a:ext cx="62007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Toxicity results </a:t>
            </a:r>
          </a:p>
        </p:txBody>
      </p:sp>
    </p:spTree>
    <p:extLst>
      <p:ext uri="{BB962C8B-B14F-4D97-AF65-F5344CB8AC3E}">
        <p14:creationId xmlns:p14="http://schemas.microsoft.com/office/powerpoint/2010/main" val="967782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40941"/>
            <a:ext cx="12192000" cy="417059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6F182-B69A-496E-89A7-A804B30975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3952169" y="5760167"/>
            <a:ext cx="226684" cy="1108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D68EF32-F290-1EBC-B534-4860462FF1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5450" y="742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537BC10-42AA-20A1-2D94-0D6BE97AC3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5289309"/>
              </p:ext>
            </p:extLst>
          </p:nvPr>
        </p:nvGraphicFramePr>
        <p:xfrm>
          <a:off x="1294694" y="1665866"/>
          <a:ext cx="4495799" cy="3448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ph" r:id="rId5" imgW="9801975" imgH="7502652" progId="Origin95.Graph">
                  <p:embed/>
                </p:oleObj>
              </mc:Choice>
              <mc:Fallback>
                <p:oleObj name="Graph" r:id="rId5" imgW="9801975" imgH="7502652" progId="Origin95.Graph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4694" y="1665866"/>
                        <a:ext cx="4495799" cy="34487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168035B-D973-EE54-62EE-B1DA976B9D62}"/>
              </a:ext>
            </a:extLst>
          </p:cNvPr>
          <p:cNvSpPr txBox="1"/>
          <p:nvPr/>
        </p:nvSpPr>
        <p:spPr>
          <a:xfrm>
            <a:off x="1695450" y="654075"/>
            <a:ext cx="4201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Comparison between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Vernonia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compounds and FDA-approved drugs</a:t>
            </a: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E62148C5-A01A-AC8A-CAD7-2B03161B16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7200" y="88157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73A4DDBC-41F5-A68F-E977-5A0BD4657E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4390300"/>
              </p:ext>
            </p:extLst>
          </p:nvPr>
        </p:nvGraphicFramePr>
        <p:xfrm>
          <a:off x="6940550" y="1423725"/>
          <a:ext cx="4892776" cy="38279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ph" r:id="rId7" imgW="9801975" imgH="7502652" progId="Origin95.Graph">
                  <p:embed/>
                </p:oleObj>
              </mc:Choice>
              <mc:Fallback>
                <p:oleObj name="Graph" r:id="rId7" imgW="9801975" imgH="7502652" progId="Origin95.Graph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0550" y="1423725"/>
                        <a:ext cx="4892776" cy="38279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D22169DA-DABE-E21F-4412-712B281B7F2B}"/>
              </a:ext>
            </a:extLst>
          </p:cNvPr>
          <p:cNvSpPr txBox="1"/>
          <p:nvPr/>
        </p:nvSpPr>
        <p:spPr>
          <a:xfrm>
            <a:off x="7415263" y="742950"/>
            <a:ext cx="3943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Synthetic accessibility of genus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Vernonia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compounds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81A1DF-9EBB-4036-EB5D-26AF980EFE9A}"/>
              </a:ext>
            </a:extLst>
          </p:cNvPr>
          <p:cNvSpPr txBox="1"/>
          <p:nvPr/>
        </p:nvSpPr>
        <p:spPr>
          <a:xfrm>
            <a:off x="1790700" y="5527817"/>
            <a:ext cx="37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Vernonia species and FDA-approved drugs are clustered closely together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44EBBE-8424-FE5C-6AE0-E3EEE5F6101C}"/>
              </a:ext>
            </a:extLst>
          </p:cNvPr>
          <p:cNvSpPr txBox="1"/>
          <p:nvPr/>
        </p:nvSpPr>
        <p:spPr>
          <a:xfrm>
            <a:off x="7505700" y="5429250"/>
            <a:ext cx="4327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compounds are straightforward to synthesis while others are exceedingly challenging </a:t>
            </a:r>
          </a:p>
        </p:txBody>
      </p:sp>
    </p:spTree>
    <p:extLst>
      <p:ext uri="{BB962C8B-B14F-4D97-AF65-F5344CB8AC3E}">
        <p14:creationId xmlns:p14="http://schemas.microsoft.com/office/powerpoint/2010/main" val="3445620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40941"/>
            <a:ext cx="12192000" cy="417059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6F182-B69A-496E-89A7-A804B30975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3952169" y="5760167"/>
            <a:ext cx="226684" cy="1108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524001" y="17012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IN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C9E7B8-EA16-AE36-C77F-D7E860B8C9EE}"/>
              </a:ext>
            </a:extLst>
          </p:cNvPr>
          <p:cNvSpPr txBox="1"/>
          <p:nvPr/>
        </p:nvSpPr>
        <p:spPr>
          <a:xfrm>
            <a:off x="5362575" y="459239"/>
            <a:ext cx="5819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r>
              <a:rPr lang="en-US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2409E2-5D99-35BA-F4E7-9883BE07DE09}"/>
              </a:ext>
            </a:extLst>
          </p:cNvPr>
          <p:cNvSpPr txBox="1"/>
          <p:nvPr/>
        </p:nvSpPr>
        <p:spPr>
          <a:xfrm>
            <a:off x="2171700" y="1331061"/>
            <a:ext cx="94678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Phytochemicals of genus Vernonia exhibit physiochemical profiles comparable to those of FDA-approved drugs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highlights their potential suitability for further investigation as promising drug development candidates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Underscores the value of computational method in accelerating drug discovery  </a:t>
            </a:r>
          </a:p>
        </p:txBody>
      </p:sp>
    </p:spTree>
    <p:extLst>
      <p:ext uri="{BB962C8B-B14F-4D97-AF65-F5344CB8AC3E}">
        <p14:creationId xmlns:p14="http://schemas.microsoft.com/office/powerpoint/2010/main" val="172028968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5516</TotalTime>
  <Words>309</Words>
  <Application>Microsoft Office PowerPoint</Application>
  <PresentationFormat>Widescreen</PresentationFormat>
  <Paragraphs>89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Arial Black</vt:lpstr>
      <vt:lpstr>Calibri</vt:lpstr>
      <vt:lpstr>Calibri Light</vt:lpstr>
      <vt:lpstr>Times New Roman</vt:lpstr>
      <vt:lpstr>Wingdings</vt:lpstr>
      <vt:lpstr>Wingdings 2</vt:lpstr>
      <vt:lpstr>1_Office Theme</vt:lpstr>
      <vt:lpstr>Graph</vt:lpstr>
      <vt:lpstr>CS ChemDraw Drawing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user</cp:lastModifiedBy>
  <cp:revision>19</cp:revision>
  <dcterms:created xsi:type="dcterms:W3CDTF">2022-02-26T15:49:45Z</dcterms:created>
  <dcterms:modified xsi:type="dcterms:W3CDTF">2024-02-29T05:52:06Z</dcterms:modified>
</cp:coreProperties>
</file>