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84" r:id="rId9"/>
    <p:sldId id="277" r:id="rId10"/>
    <p:sldId id="265" r:id="rId11"/>
    <p:sldId id="278" r:id="rId12"/>
    <p:sldId id="279" r:id="rId13"/>
    <p:sldId id="280" r:id="rId14"/>
    <p:sldId id="283" r:id="rId15"/>
    <p:sldId id="282" r:id="rId16"/>
    <p:sldId id="334" r:id="rId17"/>
    <p:sldId id="281" r:id="rId18"/>
    <p:sldId id="285" r:id="rId19"/>
    <p:sldId id="323" r:id="rId20"/>
    <p:sldId id="338" r:id="rId21"/>
    <p:sldId id="319" r:id="rId22"/>
    <p:sldId id="317" r:id="rId23"/>
    <p:sldId id="314" r:id="rId24"/>
    <p:sldId id="325" r:id="rId25"/>
    <p:sldId id="329" r:id="rId26"/>
    <p:sldId id="327" r:id="rId27"/>
    <p:sldId id="324" r:id="rId28"/>
    <p:sldId id="335" r:id="rId29"/>
    <p:sldId id="336" r:id="rId30"/>
    <p:sldId id="291" r:id="rId31"/>
    <p:sldId id="294" r:id="rId32"/>
    <p:sldId id="300" r:id="rId33"/>
    <p:sldId id="301" r:id="rId34"/>
    <p:sldId id="337" r:id="rId35"/>
    <p:sldId id="303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97"/>
    <a:srgbClr val="F2F2F2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1CDE5-3A0E-45E1-ACB1-54A391F1ABC1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D23DF-BC02-458E-89BB-6DBA3E422E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71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4529-A781-4CB0-909F-F75C3724B93F}" type="datetime1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 Loick P. Kojom Foko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381D-94E2-4854-9CCC-1CDA151B9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39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C5ED-005B-48D5-8E1F-6A1E0E79E4B2}" type="datetime1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 Loick P. Kojom Foko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381D-94E2-4854-9CCC-1CDA151B9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41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9959-7B96-4F57-BC02-27256E65F52D}" type="datetime1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 Loick P. Kojom Foko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381D-94E2-4854-9CCC-1CDA151B9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6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3E01-46F4-4830-A657-FE9758A27BED}" type="datetime1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 Loick P. Kojom Foko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381D-94E2-4854-9CCC-1CDA151B9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38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1D9F-776C-4D8C-AB69-47D7E5713FA1}" type="datetime1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 Loick P. Kojom Foko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381D-94E2-4854-9CCC-1CDA151B9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86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E54F-9567-47D8-9248-3700966A65BA}" type="datetime1">
              <a:rPr lang="fr-FR" smtClean="0"/>
              <a:t>29/02/2024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 Loick P. Kojom Foko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381D-94E2-4854-9CCC-1CDA151B9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39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FE61-2717-4A77-874F-09274BA1B590}" type="datetime1">
              <a:rPr lang="fr-FR" smtClean="0"/>
              <a:t>29/02/2024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 Loick P. Kojom Foko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381D-94E2-4854-9CCC-1CDA151B9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89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1839-2E0B-41F9-9F0E-1E362443140D}" type="datetime1">
              <a:rPr lang="fr-FR" smtClean="0"/>
              <a:t>29/02/2024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 Loick P. Kojom Foko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381D-94E2-4854-9CCC-1CDA151B9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97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D21F-58C7-4352-B95A-AA77F7E6553D}" type="datetime1">
              <a:rPr lang="fr-FR" smtClean="0"/>
              <a:t>29/02/2024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 Loick P. Kojom Foko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381D-94E2-4854-9CCC-1CDA151B9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7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E1E8-217E-4388-8C42-C24F08031270}" type="datetime1">
              <a:rPr lang="fr-FR" smtClean="0"/>
              <a:t>29/02/2024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 Loick P. Kojom Foko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381D-94E2-4854-9CCC-1CDA151B9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3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8A74-D557-4F1F-9D83-9595C4630201}" type="datetime1">
              <a:rPr lang="fr-FR" smtClean="0"/>
              <a:t>29/02/2024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 Loick P. Kojom Foko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381D-94E2-4854-9CCC-1CDA151B9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81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88617-5E5D-45D1-8EE8-23978EEAF64F}" type="datetime1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Presented by Loick P. Kojom Foko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C381D-94E2-4854-9CCC-1CDA151B9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21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04447" y="1586193"/>
            <a:ext cx="10383106" cy="1363484"/>
          </a:xfrm>
          <a:solidFill>
            <a:srgbClr val="FFFF00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Bio-inspired synthesis, characterization and biomedical applications of optimized silver nanoparticles functionalized with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Ceiba pentandra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 (L.)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Gaertn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. (Kapok tree)</a:t>
            </a:r>
            <a:endParaRPr lang="en-IN" sz="2400" dirty="0">
              <a:effectLst/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0404" y="5261878"/>
            <a:ext cx="4611189" cy="1170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resented by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 Loick  P.  KOJOM FOKO, Ph.D.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ECR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 Lecturer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(Biotechnology – Microbiology – Epidemiology)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1742" y="297210"/>
            <a:ext cx="4900762" cy="922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CAiSMD</a:t>
            </a: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b="1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29</a:t>
            </a:r>
            <a:r>
              <a:rPr lang="en-US" b="1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February 2024,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Buea, Cameroon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1201783" y="3099329"/>
            <a:ext cx="9875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223553" y="5145840"/>
            <a:ext cx="9875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6552693"/>
            <a:ext cx="12192000" cy="3053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EFB350-CA3E-0021-3065-B29E3C4276D7}"/>
              </a:ext>
            </a:extLst>
          </p:cNvPr>
          <p:cNvSpPr txBox="1"/>
          <p:nvPr/>
        </p:nvSpPr>
        <p:spPr>
          <a:xfrm>
            <a:off x="1117184" y="3240081"/>
            <a:ext cx="9957630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Loick Pradel Kojom Foko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z="1800" b="1" baseline="300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1,2,*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Joseph Hawadak,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1,2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Vaishali Verma,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Philippe Belle Ebanda Kedi,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Raghavendra Kamaraju,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Veena Pande,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and Vineeta Singh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1,*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endParaRPr lang="en-IN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739FC1-28C8-F28C-D1B1-E7170446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624" y="-4117"/>
            <a:ext cx="1760376" cy="14772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F7CCFD-11E2-DA73-F9A7-F37E02A57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0"/>
            <a:ext cx="3648269" cy="13634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DC32B7-068A-A75F-F370-BDA50ECDD575}"/>
              </a:ext>
            </a:extLst>
          </p:cNvPr>
          <p:cNvSpPr txBox="1"/>
          <p:nvPr/>
        </p:nvSpPr>
        <p:spPr>
          <a:xfrm>
            <a:off x="1304892" y="4036549"/>
            <a:ext cx="9367934" cy="1062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400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n-US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Parasite and Host Biology Group, National Institute of Malaria Research, New-Delhi, India                                                                     </a:t>
            </a:r>
            <a:r>
              <a:rPr lang="en-US" sz="1400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n-US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Department of Biotechnology, Kumaun University, Bhimtal, India                                                                     </a:t>
            </a:r>
          </a:p>
          <a:p>
            <a:pPr algn="ctr">
              <a:lnSpc>
                <a:spcPct val="115000"/>
              </a:lnSpc>
            </a:pPr>
            <a:r>
              <a:rPr lang="en-US" sz="1400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n-US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Vector Biology Group, National Institute of Malaria Research, New-Delhi, India                                                                     </a:t>
            </a:r>
            <a:endParaRPr lang="en-IN" sz="1400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lang="en-US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Department of Pharmaceutical Sciences, The University of Douala, Douala, Cameroon</a:t>
            </a:r>
            <a:r>
              <a:rPr lang="en-US" sz="1400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IN" sz="1400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Image 11">
            <a:extLst>
              <a:ext uri="{FF2B5EF4-FFF2-40B4-BE49-F238E27FC236}">
                <a16:creationId xmlns:a16="http://schemas.microsoft.com/office/drawing/2014/main" id="{76267AEA-B291-8751-4525-731BF2EF20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482" y="38521"/>
            <a:ext cx="1600498" cy="137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7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10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785053" y="0"/>
              <a:ext cx="6406947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Materials and Methods (2/9)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8358201" y="2795589"/>
            <a:ext cx="28778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 Black" panose="020B0A04020102020204" pitchFamily="34" charset="0"/>
              </a:rPr>
              <a:t>Fig. 5.  </a:t>
            </a:r>
            <a:r>
              <a:rPr lang="en-US" sz="2000" dirty="0">
                <a:latin typeface="Arial Black" panose="020B0A04020102020204" pitchFamily="34" charset="0"/>
              </a:rPr>
              <a:t>Flow diagram of the study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59" name="Espace réservé du pied de page 3">
            <a:extLst>
              <a:ext uri="{FF2B5EF4-FFF2-40B4-BE49-F238E27FC236}">
                <a16:creationId xmlns:a16="http://schemas.microsoft.com/office/drawing/2014/main" id="{E9A8768B-D166-80D5-93D6-9186FB396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7DA79BE9-A808-8A6E-4CD1-A741A8D0AD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719" y="659505"/>
            <a:ext cx="4649375" cy="57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3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11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785053" y="0"/>
              <a:ext cx="6406947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Materials and Methods (3/9)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928258" y="695376"/>
            <a:ext cx="5889171" cy="4247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Aqueous plant extract preparation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561" y="1991838"/>
            <a:ext cx="903829" cy="119244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24882" t="12196" r="23086" b="11250"/>
          <a:stretch/>
        </p:blipFill>
        <p:spPr>
          <a:xfrm>
            <a:off x="7505755" y="2059964"/>
            <a:ext cx="998171" cy="110145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4882" t="12196" r="23086" b="11250"/>
          <a:stretch/>
        </p:blipFill>
        <p:spPr>
          <a:xfrm>
            <a:off x="10741488" y="2031299"/>
            <a:ext cx="1024148" cy="1130124"/>
          </a:xfrm>
          <a:prstGeom prst="rect">
            <a:avLst/>
          </a:prstGeom>
        </p:spPr>
      </p:pic>
      <p:grpSp>
        <p:nvGrpSpPr>
          <p:cNvPr id="22" name="Groupe 21"/>
          <p:cNvGrpSpPr/>
          <p:nvPr/>
        </p:nvGrpSpPr>
        <p:grpSpPr>
          <a:xfrm>
            <a:off x="383419" y="1652044"/>
            <a:ext cx="1264961" cy="1480915"/>
            <a:chOff x="561704" y="1429021"/>
            <a:chExt cx="948446" cy="1216725"/>
          </a:xfrm>
          <a:solidFill>
            <a:schemeClr val="bg1"/>
          </a:solidFill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704" y="1771634"/>
              <a:ext cx="424614" cy="407926"/>
            </a:xfrm>
            <a:prstGeom prst="rect">
              <a:avLst/>
            </a:prstGeom>
            <a:grpFill/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3618" y="1836947"/>
              <a:ext cx="424614" cy="407926"/>
            </a:xfrm>
            <a:prstGeom prst="rect">
              <a:avLst/>
            </a:prstGeom>
            <a:grpFill/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9004" y="2237820"/>
              <a:ext cx="424614" cy="407926"/>
            </a:xfrm>
            <a:prstGeom prst="rect">
              <a:avLst/>
            </a:prstGeom>
            <a:grpFill/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5536" y="2209419"/>
              <a:ext cx="424614" cy="407926"/>
            </a:xfrm>
            <a:prstGeom prst="rect">
              <a:avLst/>
            </a:prstGeom>
            <a:grpFill/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5536" y="1429021"/>
              <a:ext cx="424614" cy="407926"/>
            </a:xfrm>
            <a:prstGeom prst="rect">
              <a:avLst/>
            </a:prstGeom>
            <a:grpFill/>
          </p:spPr>
        </p:pic>
      </p:grpSp>
      <p:sp>
        <p:nvSpPr>
          <p:cNvPr id="23" name="Plus 22"/>
          <p:cNvSpPr/>
          <p:nvPr/>
        </p:nvSpPr>
        <p:spPr>
          <a:xfrm>
            <a:off x="7033645" y="2436684"/>
            <a:ext cx="321895" cy="36839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98257" y="3226529"/>
            <a:ext cx="1567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Fresh leaves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1907181" y="2541186"/>
            <a:ext cx="164592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03030" y="3233387"/>
            <a:ext cx="1567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Powder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4907602" y="2535049"/>
            <a:ext cx="109728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321" y="2260450"/>
            <a:ext cx="572986" cy="75595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727377" y="3253958"/>
            <a:ext cx="1567543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Decoction (80°C, 5 min)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9121986" y="2532728"/>
            <a:ext cx="109728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4882" t="12196" r="23086" b="11250"/>
          <a:stretch/>
        </p:blipFill>
        <p:spPr>
          <a:xfrm>
            <a:off x="10792902" y="4762479"/>
            <a:ext cx="1024148" cy="113012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953123" y="1344016"/>
            <a:ext cx="1345964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Washing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Cutting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Drying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Grounding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39714" y="1427244"/>
            <a:ext cx="1104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Powder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(10 g)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170906" y="1462836"/>
            <a:ext cx="1644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Distilled water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(100 mL)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929502" y="1512824"/>
            <a:ext cx="144002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Cooling at room temperature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42617" y="5947134"/>
            <a:ext cx="165868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Storage (4°C)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5897" y="4532640"/>
            <a:ext cx="826682" cy="1334118"/>
          </a:xfrm>
          <a:prstGeom prst="rect">
            <a:avLst/>
          </a:prstGeom>
        </p:spPr>
      </p:pic>
      <p:cxnSp>
        <p:nvCxnSpPr>
          <p:cNvPr id="39" name="Connecteur droit avec flèche 38"/>
          <p:cNvCxnSpPr/>
          <p:nvPr/>
        </p:nvCxnSpPr>
        <p:spPr>
          <a:xfrm flipH="1" flipV="1">
            <a:off x="8519001" y="5295788"/>
            <a:ext cx="170026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11304976" y="3332336"/>
            <a:ext cx="0" cy="127868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720491" y="3454247"/>
            <a:ext cx="144002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Whatman N°1 paper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83419" y="4949813"/>
            <a:ext cx="4277107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b="1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6</a:t>
            </a:r>
            <a:r>
              <a:rPr lang="en-US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Preparation of the plant extracts</a:t>
            </a:r>
            <a:endParaRPr lang="fr-FR" sz="1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2E33393D-D5A0-4B83-E190-89C5D2B6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375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12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785053" y="0"/>
              <a:ext cx="6406947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Materials and Methods (4/9)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702580" y="721502"/>
            <a:ext cx="6140975" cy="4247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Nanoparticle synthesis &amp; Optimization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14308" t="8368" r="14224" b="10039"/>
          <a:stretch/>
        </p:blipFill>
        <p:spPr>
          <a:xfrm>
            <a:off x="6479178" y="1299819"/>
            <a:ext cx="4374693" cy="425189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4882" t="12196" r="23086" b="11250"/>
          <a:stretch/>
        </p:blipFill>
        <p:spPr>
          <a:xfrm>
            <a:off x="551622" y="1878180"/>
            <a:ext cx="1024148" cy="113012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4882" t="12196" r="23086" b="11250"/>
          <a:stretch/>
        </p:blipFill>
        <p:spPr>
          <a:xfrm>
            <a:off x="2702580" y="1857060"/>
            <a:ext cx="1024148" cy="1130124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1978227" y="2279928"/>
            <a:ext cx="321895" cy="36839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134757" y="3384587"/>
            <a:ext cx="0" cy="100584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79924" y="3028707"/>
            <a:ext cx="1567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Plant extract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71057" y="3045533"/>
            <a:ext cx="1567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Silver nitrate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(AgNO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4882" t="12196" r="23086" b="11250"/>
          <a:stretch/>
        </p:blipFill>
        <p:spPr>
          <a:xfrm>
            <a:off x="1652306" y="4518393"/>
            <a:ext cx="1024148" cy="113012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80608" y="5727102"/>
            <a:ext cx="1567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Silver nanoparticles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4628362" y="3367261"/>
            <a:ext cx="146304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73067" y="5863151"/>
            <a:ext cx="6112090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b="1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7</a:t>
            </a:r>
            <a:r>
              <a:rPr lang="en-US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Synthesis and optimization of NPs</a:t>
            </a:r>
            <a:endParaRPr lang="fr-FR" sz="1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20683524-CB19-53F4-251F-24DE8584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51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13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785053" y="0"/>
              <a:ext cx="6406947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Materials and Methods (5/9)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45380" y="697181"/>
            <a:ext cx="7551763" cy="4247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Plant extract and Nanoparticle characterization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912" y="1130663"/>
            <a:ext cx="68398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Table. 1</a:t>
            </a:r>
            <a:r>
              <a:rPr lang="en-US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Methods used to characterize substances</a:t>
            </a:r>
            <a:endParaRPr lang="fr-FR" sz="1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59147"/>
              </p:ext>
            </p:extLst>
          </p:nvPr>
        </p:nvGraphicFramePr>
        <p:xfrm>
          <a:off x="230777" y="1600395"/>
          <a:ext cx="11730446" cy="47282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246877999"/>
                    </a:ext>
                  </a:extLst>
                </a:gridCol>
                <a:gridCol w="6204857">
                  <a:extLst>
                    <a:ext uri="{9D8B030D-6E8A-4147-A177-3AD203B41FA5}">
                      <a16:colId xmlns:a16="http://schemas.microsoft.com/office/drawing/2014/main" val="1164422269"/>
                    </a:ext>
                  </a:extLst>
                </a:gridCol>
                <a:gridCol w="3605349">
                  <a:extLst>
                    <a:ext uri="{9D8B030D-6E8A-4147-A177-3AD203B41FA5}">
                      <a16:colId xmlns:a16="http://schemas.microsoft.com/office/drawing/2014/main" val="3430361047"/>
                    </a:ext>
                  </a:extLst>
                </a:gridCol>
              </a:tblGrid>
              <a:tr h="4350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noProof="0" dirty="0">
                          <a:latin typeface="+mn-lt"/>
                          <a:cs typeface="Arial" panose="020B0604020202020204" pitchFamily="34" charset="0"/>
                        </a:rPr>
                        <a:t>Substances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noProof="0" dirty="0">
                          <a:latin typeface="+mn-lt"/>
                          <a:cs typeface="Arial" panose="020B0604020202020204" pitchFamily="34" charset="0"/>
                        </a:rPr>
                        <a:t>Methods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noProof="0" dirty="0">
                          <a:latin typeface="+mn-lt"/>
                          <a:cs typeface="Arial" panose="020B0604020202020204" pitchFamily="34" charset="0"/>
                        </a:rPr>
                        <a:t>Parameters</a:t>
                      </a:r>
                      <a:r>
                        <a:rPr lang="en-US" sz="2000" baseline="0" noProof="0" dirty="0">
                          <a:latin typeface="+mn-lt"/>
                          <a:cs typeface="Arial" panose="020B0604020202020204" pitchFamily="34" charset="0"/>
                        </a:rPr>
                        <a:t> evaluated</a:t>
                      </a:r>
                      <a:endParaRPr lang="en-US" sz="20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824780"/>
                  </a:ext>
                </a:extLst>
              </a:tr>
              <a:tr h="4972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noProof="0" dirty="0">
                          <a:latin typeface="+mn-lt"/>
                          <a:cs typeface="Arial" panose="020B0604020202020204" pitchFamily="34" charset="0"/>
                        </a:rPr>
                        <a:t>Extracts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noProof="0" dirty="0">
                          <a:latin typeface="+mn-lt"/>
                          <a:cs typeface="Arial" panose="020B0604020202020204" pitchFamily="34" charset="0"/>
                        </a:rPr>
                        <a:t>Gas</a:t>
                      </a:r>
                      <a:r>
                        <a:rPr lang="en-US" sz="2000" baseline="0" noProof="0" dirty="0">
                          <a:latin typeface="+mn-lt"/>
                          <a:cs typeface="Arial" panose="020B0604020202020204" pitchFamily="34" charset="0"/>
                        </a:rPr>
                        <a:t> Chromatography + Mass spectrometry (GC-MS)</a:t>
                      </a:r>
                      <a:endParaRPr lang="en-US" sz="20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noProof="0" dirty="0">
                          <a:latin typeface="+mn-lt"/>
                          <a:cs typeface="Arial" panose="020B0604020202020204" pitchFamily="34" charset="0"/>
                        </a:rPr>
                        <a:t>Phytochemical</a:t>
                      </a:r>
                      <a:r>
                        <a:rPr lang="en-US" sz="2000" baseline="0" noProof="0" dirty="0">
                          <a:latin typeface="+mn-lt"/>
                          <a:cs typeface="Arial" panose="020B0604020202020204" pitchFamily="34" charset="0"/>
                        </a:rPr>
                        <a:t> profile</a:t>
                      </a:r>
                      <a:endParaRPr lang="en-US" sz="20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243349"/>
                  </a:ext>
                </a:extLst>
              </a:tr>
              <a:tr h="4972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noProof="0" dirty="0">
                          <a:latin typeface="+mn-lt"/>
                          <a:cs typeface="Arial" panose="020B0604020202020204" pitchFamily="34" charset="0"/>
                        </a:rPr>
                        <a:t>Nanoparticles</a:t>
                      </a:r>
                      <a:endParaRPr lang="en-US" sz="20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noProof="0" dirty="0">
                          <a:latin typeface="+mn-lt"/>
                          <a:cs typeface="Arial" panose="020B0604020202020204" pitchFamily="34" charset="0"/>
                        </a:rPr>
                        <a:t>Ultraviolet-Visible spectroscopy (UV-Vis)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noProof="0" dirty="0">
                          <a:latin typeface="+mn-lt"/>
                          <a:cs typeface="Arial" panose="020B0604020202020204" pitchFamily="34" charset="0"/>
                        </a:rPr>
                        <a:t>Surface plasmon resonance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586289"/>
                  </a:ext>
                </a:extLst>
              </a:tr>
              <a:tr h="5445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noProof="0" dirty="0">
                          <a:latin typeface="+mn-lt"/>
                          <a:cs typeface="Arial" panose="020B0604020202020204" pitchFamily="34" charset="0"/>
                        </a:rPr>
                        <a:t>Electron microscopy (TEM &amp; SEM)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noProof="0" dirty="0">
                          <a:latin typeface="+mn-lt"/>
                          <a:cs typeface="Arial" panose="020B0604020202020204" pitchFamily="34" charset="0"/>
                        </a:rPr>
                        <a:t>Shape, size, size distribution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283269"/>
                  </a:ext>
                </a:extLst>
              </a:tr>
              <a:tr h="5445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noProof="0" dirty="0">
                          <a:latin typeface="+mn-lt"/>
                          <a:cs typeface="Arial" panose="020B0604020202020204" pitchFamily="34" charset="0"/>
                        </a:rPr>
                        <a:t>Energy</a:t>
                      </a:r>
                      <a:r>
                        <a:rPr lang="en-US" sz="2000" baseline="0" noProof="0" dirty="0">
                          <a:latin typeface="+mn-lt"/>
                          <a:cs typeface="Arial" panose="020B0604020202020204" pitchFamily="34" charset="0"/>
                        </a:rPr>
                        <a:t> dispersed X-ray (EDX)</a:t>
                      </a:r>
                      <a:endParaRPr lang="en-US" sz="20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noProof="0" dirty="0">
                          <a:latin typeface="+mn-lt"/>
                          <a:cs typeface="Arial" panose="020B0604020202020204" pitchFamily="34" charset="0"/>
                        </a:rPr>
                        <a:t>Atom content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475652"/>
                  </a:ext>
                </a:extLst>
              </a:tr>
              <a:tr h="5445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noProof="0" dirty="0">
                          <a:latin typeface="+mn-lt"/>
                          <a:cs typeface="Arial" panose="020B0604020202020204" pitchFamily="34" charset="0"/>
                        </a:rPr>
                        <a:t>Fourier transformed infrared spectroscopy (FTIR)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noProof="0" dirty="0">
                          <a:latin typeface="+mn-lt"/>
                          <a:cs typeface="Arial" panose="020B0604020202020204" pitchFamily="34" charset="0"/>
                        </a:rPr>
                        <a:t>Functional chemical groups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231859"/>
                  </a:ext>
                </a:extLst>
              </a:tr>
              <a:tr h="5445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noProof="0" dirty="0">
                          <a:latin typeface="+mn-lt"/>
                          <a:cs typeface="Arial" panose="020B0604020202020204" pitchFamily="34" charset="0"/>
                        </a:rPr>
                        <a:t>X-ray/Selected</a:t>
                      </a:r>
                      <a:r>
                        <a:rPr lang="en-US" sz="2000" baseline="0" noProof="0" dirty="0">
                          <a:latin typeface="+mn-lt"/>
                          <a:cs typeface="Arial" panose="020B0604020202020204" pitchFamily="34" charset="0"/>
                        </a:rPr>
                        <a:t> area electron </a:t>
                      </a:r>
                      <a:r>
                        <a:rPr lang="en-US" sz="2000" noProof="0" dirty="0">
                          <a:latin typeface="+mn-lt"/>
                          <a:cs typeface="Arial" panose="020B0604020202020204" pitchFamily="34" charset="0"/>
                        </a:rPr>
                        <a:t>diffraction (XRD/SAED)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noProof="0" dirty="0">
                          <a:latin typeface="+mn-lt"/>
                          <a:cs typeface="Arial" panose="020B0604020202020204" pitchFamily="34" charset="0"/>
                        </a:rPr>
                        <a:t>Structure/Crystallinity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579489"/>
                  </a:ext>
                </a:extLst>
              </a:tr>
              <a:tr h="3846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noProof="0" dirty="0">
                          <a:latin typeface="+mn-lt"/>
                          <a:cs typeface="Arial" panose="020B0604020202020204" pitchFamily="34" charset="0"/>
                        </a:rPr>
                        <a:t>Zeta potential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noProof="0" dirty="0">
                          <a:latin typeface="+mn-lt"/>
                          <a:cs typeface="Arial" panose="020B0604020202020204" pitchFamily="34" charset="0"/>
                        </a:rPr>
                        <a:t>Stability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16873"/>
                  </a:ext>
                </a:extLst>
              </a:tr>
              <a:tr h="5445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noProof="0" dirty="0">
                          <a:latin typeface="+mn-lt"/>
                          <a:cs typeface="Arial" panose="020B0604020202020204" pitchFamily="34" charset="0"/>
                        </a:rPr>
                        <a:t>Dynamic light scattering</a:t>
                      </a:r>
                      <a:r>
                        <a:rPr lang="en-US" sz="2000" baseline="0" noProof="0" dirty="0">
                          <a:latin typeface="+mn-lt"/>
                          <a:cs typeface="Arial" panose="020B0604020202020204" pitchFamily="34" charset="0"/>
                        </a:rPr>
                        <a:t> (DLS)</a:t>
                      </a:r>
                      <a:endParaRPr lang="en-US" sz="20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noProof="0" dirty="0">
                          <a:latin typeface="+mn-lt"/>
                          <a:cs typeface="Arial" panose="020B0604020202020204" pitchFamily="34" charset="0"/>
                        </a:rPr>
                        <a:t>size, size distribution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934310"/>
                  </a:ext>
                </a:extLst>
              </a:tr>
            </a:tbl>
          </a:graphicData>
        </a:graphic>
      </p:graphicFrame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B5D50A3E-5265-731F-31E0-3C4D205F2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14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785053" y="0"/>
              <a:ext cx="6406947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Materials and Methods (6/9)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728043" y="702574"/>
            <a:ext cx="3565793" cy="4247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Hemolysis assay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10118" y="700195"/>
            <a:ext cx="4960106" cy="423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600" b="1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8</a:t>
            </a:r>
            <a:r>
              <a:rPr lang="en-US" sz="1600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Summary of hemolysis assay</a:t>
            </a:r>
            <a:endParaRPr lang="fr-FR" sz="1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541884" y="1826338"/>
            <a:ext cx="378823" cy="1234032"/>
            <a:chOff x="1645919" y="2488882"/>
            <a:chExt cx="378823" cy="1234032"/>
          </a:xfrm>
        </p:grpSpPr>
        <p:sp>
          <p:nvSpPr>
            <p:cNvPr id="14" name="Organigramme : Délai 13"/>
            <p:cNvSpPr/>
            <p:nvPr/>
          </p:nvSpPr>
          <p:spPr>
            <a:xfrm rot="5400000">
              <a:off x="1511821" y="3301432"/>
              <a:ext cx="647020" cy="195943"/>
            </a:xfrm>
            <a:prstGeom prst="flowChartDelay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37359" y="2677886"/>
              <a:ext cx="195944" cy="398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Organigramme : Opération manuelle 15"/>
            <p:cNvSpPr/>
            <p:nvPr/>
          </p:nvSpPr>
          <p:spPr>
            <a:xfrm rot="10800000">
              <a:off x="1645919" y="2488882"/>
              <a:ext cx="378823" cy="194637"/>
            </a:xfrm>
            <a:prstGeom prst="flowChartManualOperat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2" name="Connecteur droit avec flèche 21"/>
          <p:cNvCxnSpPr/>
          <p:nvPr/>
        </p:nvCxnSpPr>
        <p:spPr>
          <a:xfrm flipV="1">
            <a:off x="1087495" y="2536183"/>
            <a:ext cx="200467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201439" y="1576564"/>
            <a:ext cx="1593911" cy="83099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Washing with incomplete medium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3154458" y="1842493"/>
            <a:ext cx="378823" cy="1234032"/>
            <a:chOff x="1645919" y="2488882"/>
            <a:chExt cx="378823" cy="1234032"/>
          </a:xfrm>
        </p:grpSpPr>
        <p:sp>
          <p:nvSpPr>
            <p:cNvPr id="25" name="Organigramme : Délai 24"/>
            <p:cNvSpPr/>
            <p:nvPr/>
          </p:nvSpPr>
          <p:spPr>
            <a:xfrm rot="5400000">
              <a:off x="1511821" y="3301432"/>
              <a:ext cx="647020" cy="195943"/>
            </a:xfrm>
            <a:prstGeom prst="flowChartDela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37359" y="2677886"/>
              <a:ext cx="195944" cy="398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Organigramme : Opération manuelle 26"/>
            <p:cNvSpPr/>
            <p:nvPr/>
          </p:nvSpPr>
          <p:spPr>
            <a:xfrm rot="10800000">
              <a:off x="1645919" y="2488882"/>
              <a:ext cx="378823" cy="194637"/>
            </a:xfrm>
            <a:prstGeom prst="flowChartManualOperat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9" name="Connecteur droit avec flèche 28"/>
          <p:cNvCxnSpPr/>
          <p:nvPr/>
        </p:nvCxnSpPr>
        <p:spPr>
          <a:xfrm flipV="1">
            <a:off x="3646458" y="2541071"/>
            <a:ext cx="200467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773125" y="1802075"/>
            <a:ext cx="1593911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Dilution with PBS</a:t>
            </a:r>
          </a:p>
        </p:txBody>
      </p:sp>
      <p:grpSp>
        <p:nvGrpSpPr>
          <p:cNvPr id="31" name="Groupe 30"/>
          <p:cNvGrpSpPr/>
          <p:nvPr/>
        </p:nvGrpSpPr>
        <p:grpSpPr>
          <a:xfrm>
            <a:off x="5817925" y="1873507"/>
            <a:ext cx="378823" cy="1234032"/>
            <a:chOff x="1645919" y="2488882"/>
            <a:chExt cx="378823" cy="1234032"/>
          </a:xfrm>
        </p:grpSpPr>
        <p:sp>
          <p:nvSpPr>
            <p:cNvPr id="32" name="Organigramme : Délai 31"/>
            <p:cNvSpPr/>
            <p:nvPr/>
          </p:nvSpPr>
          <p:spPr>
            <a:xfrm rot="5400000">
              <a:off x="1511821" y="3301432"/>
              <a:ext cx="647020" cy="195943"/>
            </a:xfrm>
            <a:prstGeom prst="flowChartDelay">
              <a:avLst/>
            </a:prstGeom>
            <a:solidFill>
              <a:srgbClr val="FF97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737359" y="2677886"/>
              <a:ext cx="195944" cy="398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Organigramme : Opération manuelle 33"/>
            <p:cNvSpPr/>
            <p:nvPr/>
          </p:nvSpPr>
          <p:spPr>
            <a:xfrm rot="10800000">
              <a:off x="1645919" y="2488882"/>
              <a:ext cx="378823" cy="194637"/>
            </a:xfrm>
            <a:prstGeom prst="flowChartManualOperat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355" y="3170968"/>
            <a:ext cx="1657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</a:t>
            </a:r>
          </a:p>
          <a:p>
            <a:pPr algn="ctr"/>
            <a:r>
              <a:rPr lang="en-US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(Hct = 35%)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5255366" y="3165888"/>
            <a:ext cx="1503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</a:t>
            </a:r>
          </a:p>
          <a:p>
            <a:pPr algn="ctr"/>
            <a:r>
              <a:rPr lang="en-US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(Hct = 1%)</a:t>
            </a:r>
            <a:endParaRPr lang="fr-FR" dirty="0"/>
          </a:p>
        </p:txBody>
      </p:sp>
      <p:grpSp>
        <p:nvGrpSpPr>
          <p:cNvPr id="37" name="Groupe 36"/>
          <p:cNvGrpSpPr/>
          <p:nvPr/>
        </p:nvGrpSpPr>
        <p:grpSpPr>
          <a:xfrm>
            <a:off x="11436321" y="1856689"/>
            <a:ext cx="128274" cy="485152"/>
            <a:chOff x="1737359" y="2677886"/>
            <a:chExt cx="195944" cy="1045028"/>
          </a:xfrm>
        </p:grpSpPr>
        <p:sp>
          <p:nvSpPr>
            <p:cNvPr id="38" name="Organigramme : Délai 37"/>
            <p:cNvSpPr/>
            <p:nvPr/>
          </p:nvSpPr>
          <p:spPr>
            <a:xfrm rot="5400000">
              <a:off x="1511821" y="3301432"/>
              <a:ext cx="647020" cy="195943"/>
            </a:xfrm>
            <a:prstGeom prst="flowChartDelay">
              <a:avLst/>
            </a:prstGeom>
            <a:solidFill>
              <a:srgbClr val="FF97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737359" y="2677886"/>
              <a:ext cx="195944" cy="398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1" name="Organigramme : Délai 40"/>
          <p:cNvSpPr/>
          <p:nvPr/>
        </p:nvSpPr>
        <p:spPr>
          <a:xfrm rot="5400000">
            <a:off x="7037024" y="2491149"/>
            <a:ext cx="341426" cy="110423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courbée vers le bas 41"/>
          <p:cNvSpPr/>
          <p:nvPr/>
        </p:nvSpPr>
        <p:spPr>
          <a:xfrm rot="1608065">
            <a:off x="6164727" y="1607407"/>
            <a:ext cx="1216152" cy="42677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3" name="Flèche courbée vers le bas 42"/>
          <p:cNvSpPr/>
          <p:nvPr/>
        </p:nvSpPr>
        <p:spPr>
          <a:xfrm rot="11268559" flipV="1">
            <a:off x="7291986" y="1915667"/>
            <a:ext cx="992068" cy="3671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54723" y="2796125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Tubes – 1.5 µL </a:t>
            </a:r>
          </a:p>
          <a:p>
            <a:pPr algn="ctr"/>
            <a:r>
              <a:rPr lang="en-US" sz="1200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kern="1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Vt</a:t>
            </a:r>
            <a:r>
              <a:rPr lang="en-US" sz="1200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200 µL)</a:t>
            </a:r>
            <a:endParaRPr lang="fr-FR" sz="1200" dirty="0"/>
          </a:p>
        </p:txBody>
      </p:sp>
      <p:sp>
        <p:nvSpPr>
          <p:cNvPr id="45" name="Rectangle 44"/>
          <p:cNvSpPr/>
          <p:nvPr/>
        </p:nvSpPr>
        <p:spPr>
          <a:xfrm>
            <a:off x="6287881" y="1716184"/>
            <a:ext cx="7489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180 µL</a:t>
            </a:r>
            <a:endParaRPr lang="fr-FR" sz="1200" dirty="0"/>
          </a:p>
        </p:txBody>
      </p:sp>
      <p:sp>
        <p:nvSpPr>
          <p:cNvPr id="46" name="Rectangle 45"/>
          <p:cNvSpPr/>
          <p:nvPr/>
        </p:nvSpPr>
        <p:spPr>
          <a:xfrm>
            <a:off x="7464854" y="2043951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µL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7551228" y="2378566"/>
            <a:ext cx="289604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substances </a:t>
            </a:r>
          </a:p>
          <a:p>
            <a:pPr marL="285750" indent="-285750" algn="ctr">
              <a:buFontTx/>
              <a:buChar char="-"/>
            </a:pPr>
            <a:r>
              <a:rPr lang="en-US" sz="1400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PBS (NC)</a:t>
            </a:r>
          </a:p>
          <a:p>
            <a:pPr marL="285750" indent="-285750" algn="ctr">
              <a:buFontTx/>
              <a:buChar char="-"/>
            </a:pPr>
            <a:r>
              <a:rPr lang="en-US" sz="1400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Saponin (PC)</a:t>
            </a:r>
          </a:p>
          <a:p>
            <a:pPr marL="285750" indent="-285750" algn="ctr">
              <a:buFontTx/>
              <a:buChar char="-"/>
            </a:pPr>
            <a:r>
              <a:rPr lang="en-US" sz="1400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AgNPs</a:t>
            </a:r>
          </a:p>
          <a:p>
            <a:pPr marL="285750" indent="-285750" algn="ctr">
              <a:buFontTx/>
              <a:buChar char="-"/>
            </a:pPr>
            <a:r>
              <a:rPr lang="en-US" sz="1400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CQ (standard drug)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11436321" y="2489493"/>
            <a:ext cx="128274" cy="485152"/>
            <a:chOff x="1737359" y="2677886"/>
            <a:chExt cx="195944" cy="1045028"/>
          </a:xfrm>
        </p:grpSpPr>
        <p:sp>
          <p:nvSpPr>
            <p:cNvPr id="49" name="Organigramme : Délai 48"/>
            <p:cNvSpPr/>
            <p:nvPr/>
          </p:nvSpPr>
          <p:spPr>
            <a:xfrm rot="5400000">
              <a:off x="1511821" y="3301432"/>
              <a:ext cx="647020" cy="195943"/>
            </a:xfrm>
            <a:prstGeom prst="flowChartDelay">
              <a:avLst/>
            </a:prstGeom>
            <a:solidFill>
              <a:srgbClr val="FF97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37359" y="2677886"/>
              <a:ext cx="195944" cy="398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1" name="Connecteur droit avec flèche 50"/>
          <p:cNvCxnSpPr/>
          <p:nvPr/>
        </p:nvCxnSpPr>
        <p:spPr>
          <a:xfrm flipV="1">
            <a:off x="8541901" y="2285439"/>
            <a:ext cx="256032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8541901" y="1531579"/>
            <a:ext cx="2312859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Incubation at 37°C for 30 min and 24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730795" y="3192089"/>
            <a:ext cx="1389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Triplicate</a:t>
            </a:r>
            <a:endParaRPr lang="fr-FR" dirty="0"/>
          </a:p>
        </p:txBody>
      </p:sp>
      <p:grpSp>
        <p:nvGrpSpPr>
          <p:cNvPr id="54" name="Groupe 53"/>
          <p:cNvGrpSpPr/>
          <p:nvPr/>
        </p:nvGrpSpPr>
        <p:grpSpPr>
          <a:xfrm>
            <a:off x="11372184" y="5444740"/>
            <a:ext cx="128274" cy="485152"/>
            <a:chOff x="1737359" y="2677886"/>
            <a:chExt cx="195944" cy="1045028"/>
          </a:xfrm>
        </p:grpSpPr>
        <p:sp>
          <p:nvSpPr>
            <p:cNvPr id="55" name="Organigramme : Délai 54"/>
            <p:cNvSpPr/>
            <p:nvPr/>
          </p:nvSpPr>
          <p:spPr>
            <a:xfrm rot="5400000">
              <a:off x="1511821" y="3301432"/>
              <a:ext cx="647020" cy="195943"/>
            </a:xfrm>
            <a:prstGeom prst="flowChartDelay">
              <a:avLst/>
            </a:prstGeom>
            <a:solidFill>
              <a:srgbClr val="FF97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37359" y="2677886"/>
              <a:ext cx="195944" cy="398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7" name="Connecteur droit avec flèche 56"/>
          <p:cNvCxnSpPr/>
          <p:nvPr/>
        </p:nvCxnSpPr>
        <p:spPr>
          <a:xfrm>
            <a:off x="11481357" y="3561421"/>
            <a:ext cx="0" cy="134852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9698330" y="3954144"/>
            <a:ext cx="1593911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Centrifugation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(3000g, 4 min)</a:t>
            </a:r>
          </a:p>
        </p:txBody>
      </p:sp>
      <p:sp>
        <p:nvSpPr>
          <p:cNvPr id="61" name="Flèche courbée vers le bas 60"/>
          <p:cNvSpPr/>
          <p:nvPr/>
        </p:nvSpPr>
        <p:spPr>
          <a:xfrm rot="11268559" flipV="1">
            <a:off x="10276076" y="5022865"/>
            <a:ext cx="992068" cy="3671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397648" y="5216464"/>
            <a:ext cx="7489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µL</a:t>
            </a:r>
            <a:endParaRPr lang="fr-FR" sz="1200" dirty="0"/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23" y="4685123"/>
            <a:ext cx="2160148" cy="1291301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8202257" y="6022957"/>
            <a:ext cx="3271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 to 96-well plate</a:t>
            </a:r>
            <a:endParaRPr lang="fr-FR" dirty="0"/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029" y="4846675"/>
            <a:ext cx="1928673" cy="1336233"/>
          </a:xfrm>
          <a:prstGeom prst="rect">
            <a:avLst/>
          </a:prstGeom>
        </p:spPr>
      </p:pic>
      <p:cxnSp>
        <p:nvCxnSpPr>
          <p:cNvPr id="66" name="Connecteur droit avec flèche 65"/>
          <p:cNvCxnSpPr/>
          <p:nvPr/>
        </p:nvCxnSpPr>
        <p:spPr>
          <a:xfrm flipH="1" flipV="1">
            <a:off x="5771622" y="5516266"/>
            <a:ext cx="210312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799370" y="4737214"/>
            <a:ext cx="2063311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Spectrophotometry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540 nm</a:t>
            </a:r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56" y="4910406"/>
            <a:ext cx="2897730" cy="1211719"/>
          </a:xfrm>
          <a:prstGeom prst="rect">
            <a:avLst/>
          </a:prstGeom>
        </p:spPr>
      </p:pic>
      <p:cxnSp>
        <p:nvCxnSpPr>
          <p:cNvPr id="69" name="Connecteur droit avec flèche 68"/>
          <p:cNvCxnSpPr/>
          <p:nvPr/>
        </p:nvCxnSpPr>
        <p:spPr>
          <a:xfrm flipH="1" flipV="1">
            <a:off x="3154457" y="5514177"/>
            <a:ext cx="4572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918082" y="3884474"/>
            <a:ext cx="3042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Source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: Wang 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et al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., 2010</a:t>
            </a:r>
          </a:p>
        </p:txBody>
      </p:sp>
      <p:grpSp>
        <p:nvGrpSpPr>
          <p:cNvPr id="70" name="Groupe 69"/>
          <p:cNvGrpSpPr/>
          <p:nvPr/>
        </p:nvGrpSpPr>
        <p:grpSpPr>
          <a:xfrm>
            <a:off x="11431965" y="1225320"/>
            <a:ext cx="128274" cy="485152"/>
            <a:chOff x="1737359" y="2677886"/>
            <a:chExt cx="195944" cy="1045028"/>
          </a:xfrm>
        </p:grpSpPr>
        <p:sp>
          <p:nvSpPr>
            <p:cNvPr id="72" name="Organigramme : Délai 71"/>
            <p:cNvSpPr/>
            <p:nvPr/>
          </p:nvSpPr>
          <p:spPr>
            <a:xfrm rot="5400000">
              <a:off x="1511821" y="3301432"/>
              <a:ext cx="647020" cy="195943"/>
            </a:xfrm>
            <a:prstGeom prst="flowChartDelay">
              <a:avLst/>
            </a:prstGeom>
            <a:solidFill>
              <a:srgbClr val="FF97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737359" y="2677886"/>
              <a:ext cx="195944" cy="398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10156576" y="5428148"/>
            <a:ext cx="1220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Supernatant</a:t>
            </a:r>
            <a:endParaRPr lang="fr-FR" sz="1200" dirty="0"/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80FC55EC-0848-453C-D534-5E5678635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17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15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785053" y="0"/>
              <a:ext cx="6406947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Materials and Methods (7/9)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631841" y="702574"/>
            <a:ext cx="4286049" cy="4247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Antiplasmodial assay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198" y="1245108"/>
            <a:ext cx="6676552" cy="207562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13" y="3788548"/>
            <a:ext cx="2247084" cy="154422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899" y="3788548"/>
            <a:ext cx="2312124" cy="154422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008" y="3776435"/>
            <a:ext cx="2312124" cy="154422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5455" y="3394935"/>
            <a:ext cx="2312124" cy="154422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7143" y="5121070"/>
            <a:ext cx="1749606" cy="12121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487833" y="1447821"/>
            <a:ext cx="4170076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b="1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9</a:t>
            </a:r>
            <a:r>
              <a:rPr lang="en-US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Summary of antiplasmodial assay</a:t>
            </a:r>
            <a:endParaRPr lang="fr-FR" sz="1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2539649" y="4493623"/>
            <a:ext cx="43868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5709574" y="4489267"/>
            <a:ext cx="43868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8866438" y="4497974"/>
            <a:ext cx="43868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94699" y="5457140"/>
            <a:ext cx="1593911" cy="83099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Introduction of CE, AgNPs, and CQ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86340" y="5469253"/>
            <a:ext cx="2731242" cy="83099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Mixing up 10 µL of synchronized blood with the substances tested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39843" y="5435027"/>
            <a:ext cx="2305083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Incubation at 37°C for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48 hours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514638" y="2530191"/>
            <a:ext cx="2266112" cy="83099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Adding lysis buffer, 1h dark incubation, and reading</a:t>
            </a:r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D4A5FDFA-3233-7BED-DEBE-8483BAD7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81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E7AC8-F064-CB0A-27F8-1EF920B11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FD6091-08A0-901B-92D8-13412E7C30D9}"/>
              </a:ext>
            </a:extLst>
          </p:cNvPr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72A347-C509-7729-C365-BC2803B0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16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FAED6E1-6432-2909-E6CA-05FFB1BE77D5}"/>
              </a:ext>
            </a:extLst>
          </p:cNvPr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4492964F-D888-2D0B-0D21-AC188C8BE51D}"/>
                </a:ext>
              </a:extLst>
            </p:cNvPr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601875-D1F2-32C6-A10B-C75A767BCBD5}"/>
                </a:ext>
              </a:extLst>
            </p:cNvPr>
            <p:cNvSpPr/>
            <p:nvPr/>
          </p:nvSpPr>
          <p:spPr>
            <a:xfrm>
              <a:off x="5785053" y="0"/>
              <a:ext cx="6406947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Materials and Methods (8/9)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1EACD86-2E43-0E45-DCF9-88EC08001C2A}"/>
              </a:ext>
            </a:extLst>
          </p:cNvPr>
          <p:cNvSpPr/>
          <p:nvPr/>
        </p:nvSpPr>
        <p:spPr>
          <a:xfrm>
            <a:off x="3631841" y="702574"/>
            <a:ext cx="4286049" cy="4247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Larvicidal assay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05B195-805C-2539-9C95-A90B067449E7}"/>
              </a:ext>
            </a:extLst>
          </p:cNvPr>
          <p:cNvSpPr/>
          <p:nvPr/>
        </p:nvSpPr>
        <p:spPr>
          <a:xfrm>
            <a:off x="122299" y="655688"/>
            <a:ext cx="2957338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b="1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10</a:t>
            </a:r>
            <a:r>
              <a:rPr lang="en-US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Summary of </a:t>
            </a:r>
          </a:p>
          <a:p>
            <a:pPr algn="ctr">
              <a:spcAft>
                <a:spcPts val="800"/>
              </a:spcAft>
            </a:pPr>
            <a:r>
              <a:rPr lang="en-US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larvicidal assay</a:t>
            </a:r>
            <a:endParaRPr lang="fr-FR" sz="1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55D47A7-3BA2-85D4-CE4B-FED58950C30C}"/>
              </a:ext>
            </a:extLst>
          </p:cNvPr>
          <p:cNvCxnSpPr>
            <a:cxnSpLocks/>
          </p:cNvCxnSpPr>
          <p:nvPr/>
        </p:nvCxnSpPr>
        <p:spPr>
          <a:xfrm>
            <a:off x="3079637" y="2307196"/>
            <a:ext cx="95896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008A821-BDCE-E655-F9A0-F5061B51767B}"/>
              </a:ext>
            </a:extLst>
          </p:cNvPr>
          <p:cNvCxnSpPr>
            <a:cxnSpLocks/>
          </p:cNvCxnSpPr>
          <p:nvPr/>
        </p:nvCxnSpPr>
        <p:spPr>
          <a:xfrm>
            <a:off x="10367552" y="2804757"/>
            <a:ext cx="0" cy="54184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66F2AE4-A5B5-452F-F5D9-9B6EDBF6DF45}"/>
              </a:ext>
            </a:extLst>
          </p:cNvPr>
          <p:cNvSpPr/>
          <p:nvPr/>
        </p:nvSpPr>
        <p:spPr>
          <a:xfrm>
            <a:off x="516209" y="3236214"/>
            <a:ext cx="1593911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Mosquito rearing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4B126A-E146-71B8-574E-D04D585528DB}"/>
              </a:ext>
            </a:extLst>
          </p:cNvPr>
          <p:cNvSpPr/>
          <p:nvPr/>
        </p:nvSpPr>
        <p:spPr>
          <a:xfrm>
            <a:off x="4312220" y="3327268"/>
            <a:ext cx="2312124" cy="33855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Distribution of larvae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BDE341-35E0-8C0C-A971-A404F3DD118B}"/>
              </a:ext>
            </a:extLst>
          </p:cNvPr>
          <p:cNvSpPr/>
          <p:nvPr/>
        </p:nvSpPr>
        <p:spPr>
          <a:xfrm>
            <a:off x="5508569" y="4445488"/>
            <a:ext cx="2266112" cy="83099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Larvicidal effect after 24h, 48h, and 75h exposure</a:t>
            </a:r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2A1557F8-90D7-0DE2-75A9-BCBBCBD3C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3458B0-FE2F-C9D0-70C3-76F0565F08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" t="7651" r="1871" b="6320"/>
          <a:stretch/>
        </p:blipFill>
        <p:spPr>
          <a:xfrm>
            <a:off x="83570" y="1500090"/>
            <a:ext cx="2459191" cy="168835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8AE080A-6AE3-8F87-16CF-B3053A91FCC3}"/>
              </a:ext>
            </a:extLst>
          </p:cNvPr>
          <p:cNvSpPr txBox="1"/>
          <p:nvPr/>
        </p:nvSpPr>
        <p:spPr>
          <a:xfrm>
            <a:off x="0" y="4009055"/>
            <a:ext cx="3321698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Batches of 100 eggs into 18 cm × 13 cm × 4 cm trays (500 mL of water), </a:t>
            </a:r>
          </a:p>
          <a:p>
            <a:pPr algn="just">
              <a:spcAft>
                <a:spcPts val="10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Conditions: 27°C, 75–85%, and light/dark photoperiod (h/h): 14/10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Eggs were fed daily with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TetraBits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fish food </a:t>
            </a:r>
          </a:p>
          <a:p>
            <a:pPr algn="just">
              <a:spcAft>
                <a:spcPts val="10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Instar 3</a:t>
            </a:r>
            <a:r>
              <a:rPr lang="en-US" sz="1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4</a:t>
            </a:r>
            <a:r>
              <a:rPr lang="en-US" sz="1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larvae obtained were used to perform larvicidal assays. 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FECACD1-EF17-5F57-54B0-4519B794D7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" t="7651" r="1871" b="6320"/>
          <a:stretch/>
        </p:blipFill>
        <p:spPr>
          <a:xfrm>
            <a:off x="8988526" y="994335"/>
            <a:ext cx="2459191" cy="16883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8EBB3B0-5D0F-EED9-08DC-03FFDF318D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5" t="11661" b="14231"/>
          <a:stretch/>
        </p:blipFill>
        <p:spPr>
          <a:xfrm>
            <a:off x="4312220" y="1473439"/>
            <a:ext cx="2172494" cy="1769610"/>
          </a:xfrm>
          <a:prstGeom prst="rect">
            <a:avLst/>
          </a:prstGeom>
        </p:spPr>
      </p:pic>
      <p:cxnSp>
        <p:nvCxnSpPr>
          <p:cNvPr id="34" name="Connecteur droit avec flèche 19">
            <a:extLst>
              <a:ext uri="{FF2B5EF4-FFF2-40B4-BE49-F238E27FC236}">
                <a16:creationId xmlns:a16="http://schemas.microsoft.com/office/drawing/2014/main" id="{F2A10CEF-7E10-31A8-9498-755B3B8996B5}"/>
              </a:ext>
            </a:extLst>
          </p:cNvPr>
          <p:cNvCxnSpPr>
            <a:cxnSpLocks/>
          </p:cNvCxnSpPr>
          <p:nvPr/>
        </p:nvCxnSpPr>
        <p:spPr>
          <a:xfrm>
            <a:off x="7033805" y="2298575"/>
            <a:ext cx="95896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7A77433-6334-E8FA-13C5-C0ED897CC2E6}"/>
              </a:ext>
            </a:extLst>
          </p:cNvPr>
          <p:cNvSpPr/>
          <p:nvPr/>
        </p:nvSpPr>
        <p:spPr>
          <a:xfrm>
            <a:off x="8870304" y="5457048"/>
            <a:ext cx="3109797" cy="83099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Introduction of NPs, Extract, Controls at different concentrations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527E92D-C974-6A90-3FCF-340BD1BD6A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583" y="3422356"/>
            <a:ext cx="2530834" cy="1898125"/>
          </a:xfrm>
          <a:prstGeom prst="rect">
            <a:avLst/>
          </a:prstGeom>
        </p:spPr>
      </p:pic>
      <p:cxnSp>
        <p:nvCxnSpPr>
          <p:cNvPr id="39" name="Connecteur droit avec flèche 20">
            <a:extLst>
              <a:ext uri="{FF2B5EF4-FFF2-40B4-BE49-F238E27FC236}">
                <a16:creationId xmlns:a16="http://schemas.microsoft.com/office/drawing/2014/main" id="{FB6EECF5-AE47-99D7-964E-69778564FD91}"/>
              </a:ext>
            </a:extLst>
          </p:cNvPr>
          <p:cNvCxnSpPr>
            <a:cxnSpLocks/>
          </p:cNvCxnSpPr>
          <p:nvPr/>
        </p:nvCxnSpPr>
        <p:spPr>
          <a:xfrm flipH="1">
            <a:off x="7992768" y="4813949"/>
            <a:ext cx="78812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197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17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831541" y="0"/>
              <a:ext cx="6360459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Materials and Methods (9/9)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942647" y="1118883"/>
            <a:ext cx="3565793" cy="4247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Statistical analysis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6262" y="1722457"/>
            <a:ext cx="11743508" cy="3867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StatView v5.0, SPSS v22, and GraphPad v8.03</a:t>
            </a:r>
            <a:endParaRPr lang="fr-FR" sz="2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Qualitative variables = percentage/95%CI - Quantitative variables = mean ± SD </a:t>
            </a:r>
            <a:endParaRPr lang="fr-FR" sz="2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probit model was used to analyze dose/time mortality response data from larvicidal assays, and determine LC</a:t>
            </a:r>
            <a:r>
              <a:rPr lang="en-US" sz="21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LC</a:t>
            </a:r>
            <a:r>
              <a:rPr lang="en-US" sz="21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</a:t>
            </a: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their confidence intervals at 95% (95% CI).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Abbott’s formula was used to correct the mortality rate if it comprised between 5% and 20% in the negative control (NC) group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One-way analysis of variance (ANOVA), Pearson’s independence chi-square, and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McNemar’s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tests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Statistical significance threshold of 5% </a:t>
            </a:r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A232F461-F750-093B-5757-8236D9F9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89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483326" y="3061712"/>
            <a:ext cx="11129554" cy="1"/>
          </a:xfrm>
          <a:prstGeom prst="line">
            <a:avLst/>
          </a:prstGeom>
          <a:ln w="76200">
            <a:solidFill>
              <a:srgbClr val="FF9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517789" y="2676992"/>
            <a:ext cx="8741688" cy="769441"/>
          </a:xfrm>
          <a:prstGeom prst="rect">
            <a:avLst/>
          </a:prstGeom>
          <a:solidFill>
            <a:srgbClr val="FF9797"/>
          </a:solidFill>
          <a:ln>
            <a:solidFill>
              <a:srgbClr val="FF9797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RESULTS AND DISCUSSION</a:t>
            </a:r>
            <a:endParaRPr lang="fr-FR" sz="4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39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19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063" y="0"/>
            <a:ext cx="12205062" cy="1077218"/>
            <a:chOff x="-13063" y="0"/>
            <a:chExt cx="12205062" cy="1077218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8154954" y="0"/>
              <a:ext cx="4037045" cy="1077218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Results and Discussion (1/11)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381999" y="1763831"/>
            <a:ext cx="3582955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ffectLst/>
                <a:ea typeface="Calibri" panose="020F0502020204030204" pitchFamily="34" charset="0"/>
              </a:rPr>
              <a:t>Three compounds namely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2-Hexadecen-1-ol, 3,7,11,15-tetramethyl-, [R-[R*,R*-(E)]]-,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Lup-20(29)-en-3-one,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2,3-Dihydro-benzofuran</a:t>
            </a:r>
            <a:r>
              <a:rPr lang="en-US" sz="2000" dirty="0">
                <a:effectLst/>
                <a:ea typeface="Calibri" panose="020F0502020204030204" pitchFamily="34" charset="0"/>
              </a:rPr>
              <a:t> were predominantly represented at proportion of 22.3%, 11.41% and 8.12%, respectively</a:t>
            </a:r>
            <a:endParaRPr lang="fr-FR" sz="2000" dirty="0"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E6F00C-3269-FBCF-AFDC-B59A2738E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471915"/>
              </p:ext>
            </p:extLst>
          </p:nvPr>
        </p:nvGraphicFramePr>
        <p:xfrm>
          <a:off x="-87863" y="-18318"/>
          <a:ext cx="8242816" cy="687202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18653">
                  <a:extLst>
                    <a:ext uri="{9D8B030D-6E8A-4147-A177-3AD203B41FA5}">
                      <a16:colId xmlns:a16="http://schemas.microsoft.com/office/drawing/2014/main" val="1651008938"/>
                    </a:ext>
                  </a:extLst>
                </a:gridCol>
                <a:gridCol w="716362">
                  <a:extLst>
                    <a:ext uri="{9D8B030D-6E8A-4147-A177-3AD203B41FA5}">
                      <a16:colId xmlns:a16="http://schemas.microsoft.com/office/drawing/2014/main" val="1619646788"/>
                    </a:ext>
                  </a:extLst>
                </a:gridCol>
                <a:gridCol w="623328">
                  <a:extLst>
                    <a:ext uri="{9D8B030D-6E8A-4147-A177-3AD203B41FA5}">
                      <a16:colId xmlns:a16="http://schemas.microsoft.com/office/drawing/2014/main" val="4214946927"/>
                    </a:ext>
                  </a:extLst>
                </a:gridCol>
                <a:gridCol w="6484473">
                  <a:extLst>
                    <a:ext uri="{9D8B030D-6E8A-4147-A177-3AD203B41FA5}">
                      <a16:colId xmlns:a16="http://schemas.microsoft.com/office/drawing/2014/main" val="3007523783"/>
                    </a:ext>
                  </a:extLst>
                </a:gridCol>
              </a:tblGrid>
              <a:tr h="5894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Peak</a:t>
                      </a:r>
                      <a:r>
                        <a:rPr lang="en-US" sz="1050" baseline="30000" dirty="0">
                          <a:effectLst/>
                        </a:rPr>
                        <a:t>#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Retention </a:t>
                      </a:r>
                      <a:endParaRPr lang="en-IN" sz="105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time 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Area% 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Name of the compounds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2629092188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7.39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0.78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Benzene, 1,3-bis(1,1-dimethylethyl)-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3255505561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8.62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8.12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2,3-Dihydro-benzofuran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102830456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10.90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0.45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(Z)-1-Methyl-4-(6-methylhept-5-en-2-ylidene)cyclohex-1-ene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350555163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4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12.12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2.08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1,2-Benzenedicarboxylic acid, diethyl ester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3771694116"/>
                  </a:ext>
                </a:extLst>
              </a:tr>
              <a:tr h="290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12.83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0.56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2-[2-[2-(2,2,3,3,3-Pentafluoropropanoyl)oxyethoxy]ethoxy]ethyl 2,2,3,3,3-pentafluoropropanoate 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2913088360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6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13.72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1.47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Trans-3(10)-caren-2-ol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874152798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7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14.61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2.71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 err="1">
                          <a:effectLst/>
                        </a:rPr>
                        <a:t>Neophytadiene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4189232616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14.87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0.65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3H-3,10a-Methano-1,2-benzodioxocin-3-ol, octahydro-7,7-dimethyl-, (3.alpha.,6a.beta.,10a.beta.)-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860806915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9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15.07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2.07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2-N-Dodecylcyclohexanone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1199422323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15.97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5.57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Dibutyl phthalate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1143278515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11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17.34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22.3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2-Hexadecen-1-ol, 3,7,11,15-tetramethyl-, [R-[R*,R*-(E)]]-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2244574396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18.22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1.37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Carbonic acid, but-3-yn-1-yl octadecyl ester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173650489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13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19.49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0.82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4,8,12,16-Tetramethylheptadecan-4-olide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3893408835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14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20.94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3.4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2-Dodecylcyclobutanone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1531143924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15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24.73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0.52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.gamma.-Tocopherol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3821919629"/>
                  </a:ext>
                </a:extLst>
              </a:tr>
              <a:tr h="3028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16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25.13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1.9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4,4,6a,6b,8a,11,11,14b-Octamethyl-1,4,4a,5,6,6a,6b,7,8,8a,9,10,11,12,12a,14,14a,14b-octadecahydro-2H-picen-3-one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2772434020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17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25.56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1.7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D:A-Friedoolean-6-ene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3597779974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18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26.08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2.98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2H-2,4a-Ethanonaphthalen-8(5H)-one, hexahydro-2,5,5-trimethyl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2591974641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19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26.50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0.78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Ursa-9(11),12-dien-3-one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3233615095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20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27.32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3.19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.gamma.-Sitosterol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2117938607"/>
                  </a:ext>
                </a:extLst>
              </a:tr>
              <a:tr h="460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21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27.48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3.71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4,4,6A,6B,8A,11,11,14B-Octamethyl-1,4,4A,5,6,6A,6b,7,8,8a,9,10,11,12,12a,14,14a,14b-octadecahydro-2H-picen-3-one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137043240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22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27.87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5.57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A'-Neogammacer-22(29)-ene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3580817079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23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28.06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11.41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Lup-20(29)-en-3-one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4005984195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24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28.29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2.61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2-Butanone, 4-(2,2-dimethyl-6-methylenecyclohexylidene)-3-methyl-, (Z)-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1237157024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25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28.44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7.61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Lupeol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2863391254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26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30.67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4.57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Olean-12-en-28-oic acid, 2.beta.,3.beta.,23-trihydroxy-, methyl ester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1653404992"/>
                  </a:ext>
                </a:extLst>
              </a:tr>
              <a:tr h="217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27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33.18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1.11</a:t>
                      </a:r>
                      <a:endParaRPr lang="en-I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9,19-Cyclo-9.beta.-lanostane-3.beta.,25-diol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35" marR="19935" marT="0" marB="0" anchor="ctr"/>
                </a:tc>
                <a:extLst>
                  <a:ext uri="{0D108BD9-81ED-4DB2-BD59-A6C34878D82A}">
                    <a16:rowId xmlns:a16="http://schemas.microsoft.com/office/drawing/2014/main" val="80793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13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1201783" y="409953"/>
            <a:ext cx="9810206" cy="0"/>
          </a:xfrm>
          <a:prstGeom prst="line">
            <a:avLst/>
          </a:prstGeom>
          <a:ln w="76200">
            <a:solidFill>
              <a:srgbClr val="FF9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2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1180" y="117566"/>
            <a:ext cx="2236510" cy="584775"/>
          </a:xfrm>
          <a:prstGeom prst="rect">
            <a:avLst/>
          </a:prstGeom>
          <a:solidFill>
            <a:srgbClr val="FF9797"/>
          </a:solidFill>
          <a:ln>
            <a:solidFill>
              <a:srgbClr val="FF9797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OUTLINE</a:t>
            </a:r>
            <a:endParaRPr lang="fr-FR" sz="32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555" y="1112888"/>
            <a:ext cx="11322661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 Introduction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 Objectives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 Materials and Methods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 Results and Discussion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 Conclusions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 Acknowledgments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16158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4DA6A-8AED-36B0-3F17-8EE1BFF29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E0066-9A70-7E7D-030B-CCC6A179B6CA}"/>
              </a:ext>
            </a:extLst>
          </p:cNvPr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7140AA-7EF0-2848-F73E-77EF8B08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20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42F1FC7-9F13-0953-E99F-0C1FCF6E57AC}"/>
              </a:ext>
            </a:extLst>
          </p:cNvPr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04555624-A553-F0B4-49E7-874D5DC14217}"/>
                </a:ext>
              </a:extLst>
            </p:cNvPr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C12857-5DBC-FEE5-F73C-41D1C0AD627E}"/>
                </a:ext>
              </a:extLst>
            </p:cNvPr>
            <p:cNvSpPr/>
            <p:nvPr/>
          </p:nvSpPr>
          <p:spPr>
            <a:xfrm>
              <a:off x="5405141" y="0"/>
              <a:ext cx="6786859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Results and Discussion (2/11)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B02264CC-1C85-F3D9-B7B9-8D06294297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4801" y="886767"/>
            <a:ext cx="5262714" cy="47889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0793D7-B4EE-9B8C-B56D-DB91900AA327}"/>
              </a:ext>
            </a:extLst>
          </p:cNvPr>
          <p:cNvSpPr/>
          <p:nvPr/>
        </p:nvSpPr>
        <p:spPr>
          <a:xfrm>
            <a:off x="411554" y="5020629"/>
            <a:ext cx="1931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Brown (CP)</a:t>
            </a:r>
            <a:endParaRPr lang="fr-FR" sz="2800" dirty="0">
              <a:highlight>
                <a:srgbClr val="00FFFF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82BEE6-63F6-35C8-D218-CE7E7640BE2E}"/>
              </a:ext>
            </a:extLst>
          </p:cNvPr>
          <p:cNvSpPr/>
          <p:nvPr/>
        </p:nvSpPr>
        <p:spPr>
          <a:xfrm>
            <a:off x="5635798" y="2413337"/>
            <a:ext cx="62514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A rapid color change (less than 10 minutes) was observed upon mixing plant extracts with AgNO</a:t>
            </a:r>
            <a:r>
              <a:rPr lang="en-US" baseline="-25000" dirty="0"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aqueous solution. </a:t>
            </a:r>
          </a:p>
          <a:p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This change indicates the AgNPs synthesis through reduction of Ag+ ions present in solution by reducing agents contained in CEs. </a:t>
            </a:r>
          </a:p>
          <a:p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A0D921-B83B-2DAD-9763-BBA0BD20FFE2}"/>
              </a:ext>
            </a:extLst>
          </p:cNvPr>
          <p:cNvSpPr/>
          <p:nvPr/>
        </p:nvSpPr>
        <p:spPr>
          <a:xfrm>
            <a:off x="304801" y="5956608"/>
            <a:ext cx="5498987" cy="382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400" b="1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11</a:t>
            </a:r>
            <a:r>
              <a:rPr lang="en-US" sz="1400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Color changes showing synthesis of CP-AgNPs</a:t>
            </a:r>
            <a:endParaRPr lang="fr-FR" sz="12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Espace réservé du pied de page 3">
            <a:extLst>
              <a:ext uri="{FF2B5EF4-FFF2-40B4-BE49-F238E27FC236}">
                <a16:creationId xmlns:a16="http://schemas.microsoft.com/office/drawing/2014/main" id="{73FCA404-6A39-8DB6-A3DA-EF417C4D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31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21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405141" y="0"/>
              <a:ext cx="6786859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Results and Discussion (3/11)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243685" y="1981193"/>
            <a:ext cx="4112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C. pentandra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Concentration 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(AgNO3)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= 4 mM, Incubation time = 4 hours, Incubation temperature = 85°C,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Extract plant/AgNO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ratio of 1: 9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96297" y="3375317"/>
            <a:ext cx="56700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Absorption peak was observed at 430 nm for CP-AgNPs. </a:t>
            </a:r>
          </a:p>
          <a:p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result translates the phenomenon of surface plasmon resonance (SPR) which occurs after bioreduction of Ag+ ions, and due to the excitation of electrons present on the NPs surface which enter into resonance with the wavelength of the incident light.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8287" y="6029223"/>
            <a:ext cx="493416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Arial Black" panose="020B0A04020102020204" pitchFamily="34" charset="0"/>
                <a:cs typeface="Times New Roman" panose="02020603050405020304" pitchFamily="18" charset="0"/>
              </a:rPr>
              <a:t>Fig. 12. Optimization of AgNPs synthesis</a:t>
            </a:r>
            <a:endParaRPr lang="en-US" sz="1500" b="1" i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8">
            <a:extLst>
              <a:ext uri="{FF2B5EF4-FFF2-40B4-BE49-F238E27FC236}">
                <a16:creationId xmlns:a16="http://schemas.microsoft.com/office/drawing/2014/main" id="{B957E5C1-E078-7169-BFC6-43CA1FF5C3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7"/>
          <a:stretch/>
        </p:blipFill>
        <p:spPr bwMode="auto">
          <a:xfrm>
            <a:off x="244904" y="657000"/>
            <a:ext cx="6051393" cy="52240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84D627CD-7BA4-08AB-5C07-C9B183CF2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221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22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405141" y="0"/>
              <a:ext cx="6786859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Results and Discussion (4/11)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25963" y="4982857"/>
            <a:ext cx="11940073" cy="11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SEM and TEM micrographs confirmed that NPs of each plant were mainly spheroidal in shape with low polydispersity. Consistent with earlier studies with plants such as </a:t>
            </a:r>
            <a:r>
              <a:rPr lang="en-US" sz="1600" i="1" dirty="0">
                <a:ea typeface="Calibri" panose="020F0502020204030204" pitchFamily="34" charset="0"/>
                <a:cs typeface="Arial" panose="020B0604020202020204" pitchFamily="34" charset="0"/>
              </a:rPr>
              <a:t>Azadirachta indica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ea typeface="Calibri" panose="020F0502020204030204" pitchFamily="34" charset="0"/>
                <a:cs typeface="Arial" panose="020B0604020202020204" pitchFamily="34" charset="0"/>
              </a:rPr>
              <a:t>Barletia</a:t>
            </a:r>
            <a:r>
              <a:rPr lang="en-US" sz="1600" i="1" dirty="0">
                <a:ea typeface="Calibri" panose="020F0502020204030204" pitchFamily="34" charset="0"/>
                <a:cs typeface="Arial" panose="020B0604020202020204" pitchFamily="34" charset="0"/>
              </a:rPr>
              <a:t> cristata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>
                <a:ea typeface="Calibri" panose="020F0502020204030204" pitchFamily="34" charset="0"/>
                <a:cs typeface="Arial" panose="020B0604020202020204" pitchFamily="34" charset="0"/>
              </a:rPr>
              <a:t>Berberis tinctoria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1600" i="1" dirty="0" err="1">
                <a:ea typeface="Calibri" panose="020F0502020204030204" pitchFamily="34" charset="0"/>
                <a:cs typeface="Arial" panose="020B0604020202020204" pitchFamily="34" charset="0"/>
              </a:rPr>
              <a:t>Holostemma</a:t>
            </a:r>
            <a:r>
              <a:rPr lang="en-US" sz="16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a typeface="Calibri" panose="020F0502020204030204" pitchFamily="34" charset="0"/>
                <a:cs typeface="Arial" panose="020B0604020202020204" pitchFamily="34" charset="0"/>
              </a:rPr>
              <a:t>ada-kodien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  (</a:t>
            </a:r>
            <a:r>
              <a:rPr lang="en-US" sz="1600" b="1" dirty="0">
                <a:ea typeface="Calibri" panose="020F0502020204030204" pitchFamily="34" charset="0"/>
                <a:cs typeface="Arial" panose="020B0604020202020204" pitchFamily="34" charset="0"/>
              </a:rPr>
              <a:t>Chandramohan </a:t>
            </a:r>
            <a:r>
              <a:rPr lang="en-US" sz="1600" b="1" i="1" dirty="0"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US" sz="1600" b="1" dirty="0">
                <a:ea typeface="Calibri" panose="020F0502020204030204" pitchFamily="34" charset="0"/>
                <a:cs typeface="Arial" panose="020B0604020202020204" pitchFamily="34" charset="0"/>
              </a:rPr>
              <a:t>., 2015; Govindarajan </a:t>
            </a:r>
            <a:r>
              <a:rPr lang="en-US" sz="1600" b="1" i="1" dirty="0"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US" sz="1600" b="1" dirty="0">
                <a:ea typeface="Calibri" panose="020F0502020204030204" pitchFamily="34" charset="0"/>
                <a:cs typeface="Arial" panose="020B0604020202020204" pitchFamily="34" charset="0"/>
              </a:rPr>
              <a:t>., 2016; Mahesh Kumar </a:t>
            </a:r>
            <a:r>
              <a:rPr lang="en-US" sz="1600" b="1" i="1" dirty="0"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US" sz="1600" b="1" dirty="0">
                <a:ea typeface="Calibri" panose="020F0502020204030204" pitchFamily="34" charset="0"/>
                <a:cs typeface="Arial" panose="020B0604020202020204" pitchFamily="34" charset="0"/>
              </a:rPr>
              <a:t>., 2016; Alyahya </a:t>
            </a:r>
            <a:r>
              <a:rPr lang="en-US" sz="1600" b="1" i="1" dirty="0"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US" sz="1600" b="1" dirty="0">
                <a:ea typeface="Calibri" panose="020F0502020204030204" pitchFamily="34" charset="0"/>
                <a:cs typeface="Arial" panose="020B0604020202020204" pitchFamily="34" charset="0"/>
              </a:rPr>
              <a:t>., 2018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fr-FR" sz="1600" dirty="0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1082" y="4380050"/>
            <a:ext cx="49582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Arial Black" panose="020B0A04020102020204" pitchFamily="34" charset="0"/>
                <a:cs typeface="Times New Roman" panose="02020603050405020304" pitchFamily="18" charset="0"/>
              </a:rPr>
              <a:t>Fig. 13. TEM and SEM analysis of CP-NPs</a:t>
            </a:r>
            <a:endParaRPr lang="en-US" sz="1500" b="1" i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132CBB86-D1A2-6F38-2854-BEFBC1FDF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Image 18">
            <a:extLst>
              <a:ext uri="{FF2B5EF4-FFF2-40B4-BE49-F238E27FC236}">
                <a16:creationId xmlns:a16="http://schemas.microsoft.com/office/drawing/2014/main" id="{8EEBCD4E-6D05-FE90-462A-CCB0F9CE5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40" y="915546"/>
            <a:ext cx="4445437" cy="3112613"/>
          </a:xfrm>
          <a:prstGeom prst="rect">
            <a:avLst/>
          </a:prstGeom>
        </p:spPr>
      </p:pic>
      <p:pic>
        <p:nvPicPr>
          <p:cNvPr id="14" name="Image 5">
            <a:extLst>
              <a:ext uri="{FF2B5EF4-FFF2-40B4-BE49-F238E27FC236}">
                <a16:creationId xmlns:a16="http://schemas.microsoft.com/office/drawing/2014/main" id="{69A16BED-31FF-CDFB-655D-4E2E04BCF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84407"/>
            <a:ext cx="4727511" cy="31437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836D576-E39F-CCBB-6F43-670D4AC2CB7A}"/>
              </a:ext>
            </a:extLst>
          </p:cNvPr>
          <p:cNvSpPr/>
          <p:nvPr/>
        </p:nvSpPr>
        <p:spPr>
          <a:xfrm>
            <a:off x="780371" y="916352"/>
            <a:ext cx="923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endParaRPr lang="fr-FR" sz="2800" dirty="0">
              <a:highlight>
                <a:srgbClr val="00FFFF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AAEE24-1E2E-F2A9-9778-DC5C69060AD0}"/>
              </a:ext>
            </a:extLst>
          </p:cNvPr>
          <p:cNvSpPr/>
          <p:nvPr/>
        </p:nvSpPr>
        <p:spPr>
          <a:xfrm>
            <a:off x="6096000" y="891435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endParaRPr lang="fr-FR" sz="28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31623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23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405141" y="0"/>
              <a:ext cx="6786859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Results and Discussion (5/11)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687772" y="2114410"/>
            <a:ext cx="4767943" cy="1221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Strong SILVER signal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Other signals (Oxygen, Cadmium, Chloride, Phosphorus, Silica, Calcium) </a:t>
            </a: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70053" y="3676417"/>
            <a:ext cx="43388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Presence in plant extracts as confirmed by GC-MS analysis</a:t>
            </a:r>
            <a:endParaRPr lang="en-US" sz="1700" b="1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1707" y="5044364"/>
            <a:ext cx="47871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Source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: Kojom Foko 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et al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., 2019; 2020</a:t>
            </a:r>
          </a:p>
        </p:txBody>
      </p:sp>
      <p:sp>
        <p:nvSpPr>
          <p:cNvPr id="18" name="Flèche à angle droit 17"/>
          <p:cNvSpPr/>
          <p:nvPr/>
        </p:nvSpPr>
        <p:spPr>
          <a:xfrm rot="5400000">
            <a:off x="6244172" y="3446011"/>
            <a:ext cx="444992" cy="606769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05394" y="6030440"/>
            <a:ext cx="5131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Fig. 14. EDX analysis of CP-NPs</a:t>
            </a:r>
            <a:endParaRPr lang="en-US" sz="1600" b="1" i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AF8915B0-AC04-C703-D2B6-A1DC630F5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09" y="671923"/>
            <a:ext cx="4209040" cy="5273956"/>
          </a:xfrm>
          <a:prstGeom prst="rect">
            <a:avLst/>
          </a:prstGeom>
        </p:spPr>
      </p:pic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E69E5B85-CC15-94E8-4CCE-D8F3A6B27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1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24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405141" y="0"/>
              <a:ext cx="6786859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Results and Discussion (6/11)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229242" y="5038120"/>
            <a:ext cx="9190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Fig. 15. XRD and FITR of CP-NPs</a:t>
            </a:r>
            <a:endParaRPr lang="en-US" sz="1600" b="1" i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7"/>
          <p:cNvPicPr/>
          <p:nvPr/>
        </p:nvPicPr>
        <p:blipFill>
          <a:blip r:embed="rId2"/>
          <a:stretch>
            <a:fillRect/>
          </a:stretch>
        </p:blipFill>
        <p:spPr>
          <a:xfrm>
            <a:off x="133740" y="660793"/>
            <a:ext cx="5318855" cy="42691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740" y="5320172"/>
            <a:ext cx="4372946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Crystalline nature of NPs with a face-centered structure 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peaks corresponding to the (111), (200), (220) and (311) sets of the lattice planes. </a:t>
            </a:r>
            <a:endParaRPr lang="fr-FR" sz="1400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107DFF63-DB21-CAC4-C561-10ADA717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22C902-87F5-097D-D94E-D80A3369A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636" y="622004"/>
            <a:ext cx="6135816" cy="42691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4CF0653-C2ED-D076-2A46-5C41D4208AF2}"/>
              </a:ext>
            </a:extLst>
          </p:cNvPr>
          <p:cNvSpPr/>
          <p:nvPr/>
        </p:nvSpPr>
        <p:spPr>
          <a:xfrm>
            <a:off x="5896478" y="5376674"/>
            <a:ext cx="5992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Different vibrations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3403 cm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OH- stretch (polyphenols, polysaccharides, proteins)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1454 cm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-1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C=C stretch, C-H bend (Aromatic compounds such as flavones and terpenoids)</a:t>
            </a:r>
          </a:p>
        </p:txBody>
      </p:sp>
    </p:spTree>
    <p:extLst>
      <p:ext uri="{BB962C8B-B14F-4D97-AF65-F5344CB8AC3E}">
        <p14:creationId xmlns:p14="http://schemas.microsoft.com/office/powerpoint/2010/main" val="476461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25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405141" y="0"/>
              <a:ext cx="6786859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Results and Discussion (7/11)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61704" y="5008991"/>
            <a:ext cx="111818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Fig. 16. Zeta potential and DLS analysis of CP-NPs</a:t>
            </a:r>
            <a:endParaRPr lang="en-US" sz="1600" b="1" i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842" y="5648015"/>
            <a:ext cx="11220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AgNPs were highly stable and this outlines the absence of phenomena such as aggregation and flocculation which characterize an instability of NPs and can greatly influence their properties (</a:t>
            </a: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Cui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., 2012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</p:txBody>
      </p:sp>
      <p:pic>
        <p:nvPicPr>
          <p:cNvPr id="8" name="Image 21">
            <a:extLst>
              <a:ext uri="{FF2B5EF4-FFF2-40B4-BE49-F238E27FC236}">
                <a16:creationId xmlns:a16="http://schemas.microsoft.com/office/drawing/2014/main" id="{AC9D7CAB-A659-B731-45C9-3B608948C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60" y="864125"/>
            <a:ext cx="5528068" cy="3959753"/>
          </a:xfrm>
          <a:prstGeom prst="rect">
            <a:avLst/>
          </a:prstGeom>
        </p:spPr>
      </p:pic>
      <p:pic>
        <p:nvPicPr>
          <p:cNvPr id="15" name="Image 22">
            <a:extLst>
              <a:ext uri="{FF2B5EF4-FFF2-40B4-BE49-F238E27FC236}">
                <a16:creationId xmlns:a16="http://schemas.microsoft.com/office/drawing/2014/main" id="{5B03E70C-0BA1-36AD-5122-35DFBBBC5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523" y="867860"/>
            <a:ext cx="5474313" cy="3938633"/>
          </a:xfrm>
          <a:prstGeom prst="rect">
            <a:avLst/>
          </a:prstGeom>
        </p:spPr>
      </p:pic>
      <p:sp>
        <p:nvSpPr>
          <p:cNvPr id="16" name="Espace réservé du pied de page 3">
            <a:extLst>
              <a:ext uri="{FF2B5EF4-FFF2-40B4-BE49-F238E27FC236}">
                <a16:creationId xmlns:a16="http://schemas.microsoft.com/office/drawing/2014/main" id="{574D25D4-CBB1-B1D0-07F2-BECA298C6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2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11480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26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405141" y="0"/>
              <a:ext cx="6786859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Results and Discussion (8/11)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5411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3063" y="39352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9676498" y="1507216"/>
            <a:ext cx="22853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cs typeface="Times New Roman" panose="02020603050405020304" pitchFamily="18" charset="0"/>
              </a:rPr>
              <a:t>Hemolysis rate is dose-, and time-dependent for all substances</a:t>
            </a:r>
          </a:p>
          <a:p>
            <a:endParaRPr lang="en-US" sz="2000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cs typeface="Times New Roman" panose="02020603050405020304" pitchFamily="18" charset="0"/>
              </a:rPr>
              <a:t>CP-AgNPs had HC</a:t>
            </a:r>
            <a:r>
              <a:rPr lang="en-US" sz="2000" baseline="-25000" dirty="0">
                <a:cs typeface="Times New Roman" panose="02020603050405020304" pitchFamily="18" charset="0"/>
              </a:rPr>
              <a:t>50</a:t>
            </a:r>
            <a:r>
              <a:rPr lang="en-US" sz="2000" dirty="0">
                <a:cs typeface="Times New Roman" panose="02020603050405020304" pitchFamily="18" charset="0"/>
              </a:rPr>
              <a:t> comprised between 250 to 500 µg/mL</a:t>
            </a:r>
          </a:p>
          <a:p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07982" y="5297282"/>
            <a:ext cx="6826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Fig. 17. Hemotoxic effects of AgNPs after 30 minutes (a) and 24 hours (b)</a:t>
            </a:r>
            <a:endParaRPr lang="en-US" sz="1600" b="1" i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5D0D703-89F6-6DFD-37BA-ACE40EEAC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2" y="742062"/>
            <a:ext cx="4832485" cy="43408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A3FA14-B53F-6BD8-2AEF-9B0245523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658" y="742061"/>
            <a:ext cx="4744127" cy="434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06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27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405141" y="0"/>
              <a:ext cx="6786859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Results and Discussion (9/11)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416299" y="1031573"/>
            <a:ext cx="4874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cs typeface="Arial" panose="020B0604020202020204" pitchFamily="34" charset="0"/>
              </a:rPr>
              <a:t>NPs more effective than CE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cs typeface="Arial" panose="020B0604020202020204" pitchFamily="34" charset="0"/>
              </a:rPr>
              <a:t>NPs are highly effective (IC</a:t>
            </a:r>
            <a:r>
              <a:rPr lang="en-US" sz="1600" baseline="-25000" dirty="0">
                <a:cs typeface="Arial" panose="020B0604020202020204" pitchFamily="34" charset="0"/>
              </a:rPr>
              <a:t>50</a:t>
            </a:r>
            <a:r>
              <a:rPr lang="en-US" sz="1600" dirty="0">
                <a:cs typeface="Arial" panose="020B0604020202020204" pitchFamily="34" charset="0"/>
              </a:rPr>
              <a:t> ≤ 20 µg/mL)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cs typeface="Arial" panose="020B0604020202020204" pitchFamily="34" charset="0"/>
              </a:rPr>
              <a:t>AgNPs more effective on 3D7 Compared to RKL9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7662" y="803863"/>
            <a:ext cx="5428656" cy="83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Table. 2</a:t>
            </a:r>
            <a:r>
              <a:rPr lang="en-US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b="1" dirty="0">
                <a:latin typeface="Arial Black" panose="020B0A04020102020204" pitchFamily="34" charset="0"/>
              </a:rPr>
              <a:t>Antiplasmodial activity of CP-AgNPs against 3D7 and RKL9</a:t>
            </a:r>
            <a:endParaRPr lang="fr-FR" sz="1600" dirty="0"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51395" y="2354764"/>
            <a:ext cx="4526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Overall, our biosynthesized NPs were more effective than those reported in earlier studies (</a:t>
            </a: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Kojom Foko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., 2019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fr-FR" dirty="0"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42278" y="3429000"/>
            <a:ext cx="46917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 cocktail of factors (size, shape, metal source and chemical compounds) could explain these discrepancies between studies.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42278" y="4642381"/>
            <a:ext cx="46826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ea typeface="Calibri" panose="020F0502020204030204" pitchFamily="34" charset="0"/>
              </a:rPr>
              <a:t>NPs could provoke </a:t>
            </a:r>
            <a:r>
              <a:rPr lang="en-US" i="1" dirty="0">
                <a:ea typeface="Calibri" panose="020F0502020204030204" pitchFamily="34" charset="0"/>
              </a:rPr>
              <a:t>Plasmodium</a:t>
            </a:r>
            <a:r>
              <a:rPr lang="en-US" dirty="0">
                <a:ea typeface="Calibri" panose="020F0502020204030204" pitchFamily="34" charset="0"/>
              </a:rPr>
              <a:t> death by acting on multiple targets including enzymes, cell membrane and internal organelles (</a:t>
            </a:r>
            <a:r>
              <a:rPr lang="en-US" b="1" dirty="0" err="1">
                <a:ea typeface="Calibri" panose="020F0502020204030204" pitchFamily="34" charset="0"/>
                <a:cs typeface="Arial" panose="020B0604020202020204" pitchFamily="34" charset="0"/>
              </a:rPr>
              <a:t>Kamaraj</a:t>
            </a: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., 2017; Varela  </a:t>
            </a:r>
            <a:r>
              <a:rPr lang="en-US" b="1" dirty="0" err="1">
                <a:ea typeface="Calibri" panose="020F0502020204030204" pitchFamily="34" charset="0"/>
                <a:cs typeface="Arial" panose="020B0604020202020204" pitchFamily="34" charset="0"/>
              </a:rPr>
              <a:t>Aramburu</a:t>
            </a: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., 2020</a:t>
            </a:r>
            <a:r>
              <a:rPr lang="en-US" dirty="0">
                <a:ea typeface="Calibri" panose="020F0502020204030204" pitchFamily="34" charset="0"/>
              </a:rPr>
              <a:t>)</a:t>
            </a:r>
            <a:endParaRPr lang="fr-FR" dirty="0"/>
          </a:p>
        </p:txBody>
      </p: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B1735942-AF6B-DED3-F658-5D72D71D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06F102-A3E7-4375-E9D7-4AF920094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6" y="1701096"/>
            <a:ext cx="7106825" cy="28328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178B71-BBCD-9928-CC7F-ECE9960A2B61}"/>
              </a:ext>
            </a:extLst>
          </p:cNvPr>
          <p:cNvSpPr/>
          <p:nvPr/>
        </p:nvSpPr>
        <p:spPr>
          <a:xfrm>
            <a:off x="1558213" y="2048591"/>
            <a:ext cx="3846928" cy="82523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1444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D649B-308A-BAA1-9665-2B194A31D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0E4A0E-A421-6C64-11C5-290895BCE8A3}"/>
              </a:ext>
            </a:extLst>
          </p:cNvPr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613E79-7064-A11B-1CE0-F079E9AA9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28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98A650D-335D-B89E-34D4-5AD9A1315B45}"/>
              </a:ext>
            </a:extLst>
          </p:cNvPr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FA0E34A4-AF07-F868-ACC8-1BA28A916CA0}"/>
                </a:ext>
              </a:extLst>
            </p:cNvPr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8C8340-A33D-5440-1CE6-76F6334DBD24}"/>
                </a:ext>
              </a:extLst>
            </p:cNvPr>
            <p:cNvSpPr/>
            <p:nvPr/>
          </p:nvSpPr>
          <p:spPr>
            <a:xfrm>
              <a:off x="5131028" y="0"/>
              <a:ext cx="7060972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Results and Discussion (10/11)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A1DB7A5-43AB-C44D-BB06-3A9302712EF3}"/>
              </a:ext>
            </a:extLst>
          </p:cNvPr>
          <p:cNvSpPr/>
          <p:nvPr/>
        </p:nvSpPr>
        <p:spPr>
          <a:xfrm>
            <a:off x="87965" y="740671"/>
            <a:ext cx="12016070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Table. 3</a:t>
            </a:r>
            <a:r>
              <a:rPr lang="en-US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b="1" dirty="0">
                <a:latin typeface="Arial Black" panose="020B0A04020102020204" pitchFamily="34" charset="0"/>
              </a:rPr>
              <a:t>Larval toxicity of the CP–CE and CP–AgNPs against mosquitoes after 24h, 48h and 72 exposure</a:t>
            </a:r>
            <a:endParaRPr lang="fr-FR" sz="1600" dirty="0">
              <a:latin typeface="Arial Black" panose="020B0A04020102020204" pitchFamily="34" charset="0"/>
            </a:endParaRPr>
          </a:p>
        </p:txBody>
      </p: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AAE31544-65AF-EEC1-CE83-7343590A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92CE06-6D58-903B-7634-0F8156A47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1" y="1344992"/>
            <a:ext cx="11682472" cy="45190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742E06-1942-2E07-E4F4-9D6D0005F046}"/>
              </a:ext>
            </a:extLst>
          </p:cNvPr>
          <p:cNvSpPr/>
          <p:nvPr/>
        </p:nvSpPr>
        <p:spPr>
          <a:xfrm>
            <a:off x="877078" y="1856792"/>
            <a:ext cx="578498" cy="414686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E79BA2-3DB2-8C17-E508-F4456EB0BC77}"/>
              </a:ext>
            </a:extLst>
          </p:cNvPr>
          <p:cNvSpPr/>
          <p:nvPr/>
        </p:nvSpPr>
        <p:spPr>
          <a:xfrm>
            <a:off x="6683827" y="1840592"/>
            <a:ext cx="578498" cy="414686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5999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01950-FAC8-CF05-9656-A98E08875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8CE472-A6E3-3BB2-EFE9-7F2D5D9FFDB0}"/>
              </a:ext>
            </a:extLst>
          </p:cNvPr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395C67-472E-7962-7E74-DED0E5F2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29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445A77C-2023-8FBC-6438-87AA3F1D7C7D}"/>
              </a:ext>
            </a:extLst>
          </p:cNvPr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C847B715-51B3-00C4-5A45-9FA86C4A9F48}"/>
                </a:ext>
              </a:extLst>
            </p:cNvPr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8FE9B7-84AF-D4D8-C44C-60BE693EC6A3}"/>
                </a:ext>
              </a:extLst>
            </p:cNvPr>
            <p:cNvSpPr/>
            <p:nvPr/>
          </p:nvSpPr>
          <p:spPr>
            <a:xfrm>
              <a:off x="5131028" y="0"/>
              <a:ext cx="7060972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Results and Discussion (11/11)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A21910F-F776-769F-9E54-B8030337EF0D}"/>
              </a:ext>
            </a:extLst>
          </p:cNvPr>
          <p:cNvSpPr/>
          <p:nvPr/>
        </p:nvSpPr>
        <p:spPr>
          <a:xfrm>
            <a:off x="5640810" y="844721"/>
            <a:ext cx="6419461" cy="1074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600" b="1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Figure. 18</a:t>
            </a:r>
            <a:r>
              <a:rPr lang="en-US" sz="1600" kern="1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b="1" dirty="0">
                <a:latin typeface="Arial Black" panose="020B0A04020102020204" pitchFamily="34" charset="0"/>
              </a:rPr>
              <a:t>Morphological deformities induced by the exposure to CP–AgNPs (LC50 dose) on larval stages of </a:t>
            </a:r>
            <a:r>
              <a:rPr lang="en-US" sz="1400" b="1" i="1" dirty="0">
                <a:latin typeface="Arial Black" panose="020B0A04020102020204" pitchFamily="34" charset="0"/>
              </a:rPr>
              <a:t>Ae. aegypti</a:t>
            </a:r>
            <a:r>
              <a:rPr lang="en-US" sz="1400" b="1" dirty="0">
                <a:latin typeface="Arial Black" panose="020B0A04020102020204" pitchFamily="34" charset="0"/>
              </a:rPr>
              <a:t>, </a:t>
            </a:r>
            <a:r>
              <a:rPr lang="en-US" sz="1400" b="1" i="1" dirty="0" err="1">
                <a:latin typeface="Arial Black" panose="020B0A04020102020204" pitchFamily="34" charset="0"/>
              </a:rPr>
              <a:t>Cx</a:t>
            </a:r>
            <a:r>
              <a:rPr lang="en-US" sz="1400" b="1" i="1" dirty="0">
                <a:latin typeface="Arial Black" panose="020B0A04020102020204" pitchFamily="34" charset="0"/>
              </a:rPr>
              <a:t>. quinquefasciatus</a:t>
            </a:r>
            <a:r>
              <a:rPr lang="en-US" sz="1400" b="1" dirty="0">
                <a:latin typeface="Arial Black" panose="020B0A04020102020204" pitchFamily="34" charset="0"/>
              </a:rPr>
              <a:t>, and </a:t>
            </a:r>
            <a:r>
              <a:rPr lang="en-US" sz="1400" b="1" i="1" dirty="0">
                <a:latin typeface="Arial Black" panose="020B0A04020102020204" pitchFamily="34" charset="0"/>
              </a:rPr>
              <a:t>An. stephensi</a:t>
            </a:r>
            <a:r>
              <a:rPr lang="en-US" sz="1400" b="1" dirty="0">
                <a:latin typeface="Arial Black" panose="020B0A04020102020204" pitchFamily="34" charset="0"/>
              </a:rPr>
              <a:t>. </a:t>
            </a:r>
            <a:endParaRPr lang="fr-FR" sz="1400" dirty="0">
              <a:latin typeface="Arial Black" panose="020B0A04020102020204" pitchFamily="34" charset="0"/>
            </a:endParaRPr>
          </a:p>
        </p:txBody>
      </p: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BBE50A83-42A3-A396-37FA-4267D113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 7">
            <a:extLst>
              <a:ext uri="{FF2B5EF4-FFF2-40B4-BE49-F238E27FC236}">
                <a16:creationId xmlns:a16="http://schemas.microsoft.com/office/drawing/2014/main" id="{37534E5E-AF30-3243-D900-9B57938A5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9" y="711770"/>
            <a:ext cx="5373332" cy="5722637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6DB15-B338-553F-7B35-91030752A894}"/>
              </a:ext>
            </a:extLst>
          </p:cNvPr>
          <p:cNvSpPr txBox="1"/>
          <p:nvPr/>
        </p:nvSpPr>
        <p:spPr>
          <a:xfrm>
            <a:off x="5828524" y="2620355"/>
            <a:ext cx="5564154" cy="2125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CP–AgNPs elicited a multitude of morphological changes on mosquito larvae which comprised of pigmentation of body, swelling of the apical cells, necrosis and thickening of the epidermis, loss of external hairs/bristles, and shrinkage of the larvae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4446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3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8118256" y="0"/>
              <a:ext cx="4073744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Introduction (1/4)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830664" y="1608518"/>
            <a:ext cx="6316216" cy="332398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Pathogen: Parasite protozoan (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Plasmodium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Arthropod-borne disease (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Anophelinae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female mosquito)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routes: Blood transfusion, congenital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human 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Plasmodium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falciparum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vivax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P. malariae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ovale spp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P. knowlesi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08254" y="1086214"/>
            <a:ext cx="3273653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Malaria disease</a:t>
            </a:r>
            <a:endParaRPr lang="fr-FR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59" y="5743201"/>
            <a:ext cx="6750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Fig. 1.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Lifecycle of human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Plasmodium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sp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parasites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79891" y="5004537"/>
            <a:ext cx="3078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Source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: Davies 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et al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., 2017, </a:t>
            </a:r>
          </a:p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            Cowman 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et al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., 2016</a:t>
            </a:r>
          </a:p>
        </p:txBody>
      </p:sp>
      <p:pic>
        <p:nvPicPr>
          <p:cNvPr id="14" name="Imag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26126" y="944327"/>
            <a:ext cx="5760720" cy="4583430"/>
          </a:xfrm>
          <a:prstGeom prst="rect">
            <a:avLst/>
          </a:prstGeom>
        </p:spPr>
      </p:pic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0147AE3D-F824-4EC5-BEBA-DCD5C1D5C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42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483326" y="3061712"/>
            <a:ext cx="11129554" cy="1"/>
          </a:xfrm>
          <a:prstGeom prst="line">
            <a:avLst/>
          </a:prstGeom>
          <a:ln w="76200">
            <a:solidFill>
              <a:srgbClr val="FF9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484867" y="2676992"/>
            <a:ext cx="4807535" cy="769441"/>
          </a:xfrm>
          <a:prstGeom prst="rect">
            <a:avLst/>
          </a:prstGeom>
          <a:solidFill>
            <a:srgbClr val="FF9797"/>
          </a:solidFill>
          <a:ln>
            <a:solidFill>
              <a:srgbClr val="FF9797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CONCLUSIONS</a:t>
            </a:r>
            <a:endParaRPr lang="fr-FR" sz="4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27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31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8162755" y="0"/>
              <a:ext cx="4029245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Conclusions (1/1)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31447" y="943619"/>
            <a:ext cx="11529106" cy="462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The synthesis was rapid and the biosynthesized AgNPs were polycrystalline, mostly spherical, well dispersed and stable with the role of plant compounds such as alcohols and amides as reducing and/or capping agents. </a:t>
            </a:r>
          </a:p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AgNPs were highly potent against 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Pf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growth with low toxicity against RBCs thereby outlining a good hemocompatibility.</a:t>
            </a:r>
          </a:p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AgNPs were highly potent against mosquito larvae</a:t>
            </a:r>
            <a:endParaRPr lang="fr-F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E6FF3346-929F-6D00-1A0E-E3DE6236E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92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483326" y="3061712"/>
            <a:ext cx="11129554" cy="1"/>
          </a:xfrm>
          <a:prstGeom prst="line">
            <a:avLst/>
          </a:prstGeom>
          <a:ln w="76200">
            <a:solidFill>
              <a:srgbClr val="FF9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636788" y="2676992"/>
            <a:ext cx="6503703" cy="769441"/>
          </a:xfrm>
          <a:prstGeom prst="rect">
            <a:avLst/>
          </a:prstGeom>
          <a:solidFill>
            <a:srgbClr val="FF9797"/>
          </a:solidFill>
          <a:ln>
            <a:solidFill>
              <a:srgbClr val="FF9797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AKNOWLEDGMENTS</a:t>
            </a:r>
            <a:endParaRPr lang="fr-FR" sz="4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64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33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6749484" y="0"/>
              <a:ext cx="5442516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Acknowledgments (1/2)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40370" y="1417356"/>
            <a:ext cx="11361972" cy="4195795"/>
            <a:chOff x="689481" y="966125"/>
            <a:chExt cx="11361972" cy="4195795"/>
          </a:xfrm>
        </p:grpSpPr>
        <p:pic>
          <p:nvPicPr>
            <p:cNvPr id="11" name="Image 10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885" y="2199833"/>
              <a:ext cx="2402568" cy="2224768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9481" y="966125"/>
              <a:ext cx="8921931" cy="4195795"/>
            </a:xfrm>
            <a:prstGeom prst="rect">
              <a:avLst/>
            </a:prstGeom>
          </p:spPr>
        </p:pic>
      </p:grp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ABD74EF7-C069-269E-FECA-75E3E24D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95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03207-5391-C997-693C-1AE2A2135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ight Bracket 37">
            <a:extLst>
              <a:ext uri="{FF2B5EF4-FFF2-40B4-BE49-F238E27FC236}">
                <a16:creationId xmlns:a16="http://schemas.microsoft.com/office/drawing/2014/main" id="{96BE3B65-9665-33EB-00F1-2C96A58D85A6}"/>
              </a:ext>
            </a:extLst>
          </p:cNvPr>
          <p:cNvSpPr/>
          <p:nvPr/>
        </p:nvSpPr>
        <p:spPr>
          <a:xfrm rot="16200000">
            <a:off x="4642964" y="-612287"/>
            <a:ext cx="271676" cy="3175459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6559C3-D623-56E6-0CFE-E382DE00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34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8C3C129-9856-3A24-E571-AEF42B19567C}"/>
              </a:ext>
            </a:extLst>
          </p:cNvPr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5A9560AE-4F3D-76C6-BC45-446D44C793C8}"/>
                </a:ext>
              </a:extLst>
            </p:cNvPr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390447-1021-E79D-7A5D-0534C7D77A3B}"/>
                </a:ext>
              </a:extLst>
            </p:cNvPr>
            <p:cNvSpPr/>
            <p:nvPr/>
          </p:nvSpPr>
          <p:spPr>
            <a:xfrm>
              <a:off x="6749484" y="0"/>
              <a:ext cx="5442516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Acknowledgments (2/2)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8426EC5-BD7B-32C9-71C6-DD22C5129E96}"/>
              </a:ext>
            </a:extLst>
          </p:cNvPr>
          <p:cNvGrpSpPr/>
          <p:nvPr/>
        </p:nvGrpSpPr>
        <p:grpSpPr>
          <a:xfrm>
            <a:off x="2270109" y="1259768"/>
            <a:ext cx="1969452" cy="2611671"/>
            <a:chOff x="2270109" y="1259768"/>
            <a:chExt cx="1969452" cy="261167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D957D72-E90B-BAF6-8988-EB77AC470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0109" y="1259768"/>
              <a:ext cx="1969452" cy="192042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A3F256-C9AB-EC42-195D-02262BF9F4CB}"/>
                </a:ext>
              </a:extLst>
            </p:cNvPr>
            <p:cNvSpPr txBox="1"/>
            <p:nvPr/>
          </p:nvSpPr>
          <p:spPr>
            <a:xfrm>
              <a:off x="2373439" y="3225108"/>
              <a:ext cx="186612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Dr Vineeta Singh</a:t>
              </a:r>
            </a:p>
            <a:p>
              <a:pPr algn="ctr"/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Scientist ‘E’ &amp; PI</a:t>
              </a:r>
              <a:endParaRPr lang="en-IN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02BAA4D-25AF-E09B-E864-0B2FBDAAF611}"/>
              </a:ext>
            </a:extLst>
          </p:cNvPr>
          <p:cNvGrpSpPr/>
          <p:nvPr/>
        </p:nvGrpSpPr>
        <p:grpSpPr>
          <a:xfrm>
            <a:off x="5379911" y="1233117"/>
            <a:ext cx="2047262" cy="2664302"/>
            <a:chOff x="5379911" y="1233117"/>
            <a:chExt cx="2047262" cy="26643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6DDA27-B2EF-09E1-6F9C-6DD807E6A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7235" y="1233117"/>
              <a:ext cx="1947078" cy="194707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69E1A0-1297-778D-94F3-79A3BF9A8B9A}"/>
                </a:ext>
              </a:extLst>
            </p:cNvPr>
            <p:cNvSpPr txBox="1"/>
            <p:nvPr/>
          </p:nvSpPr>
          <p:spPr>
            <a:xfrm>
              <a:off x="5379911" y="3251088"/>
              <a:ext cx="204726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Prof.</a:t>
              </a:r>
              <a:r>
                <a:rPr lang="en-US" sz="18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Veena Pande</a:t>
              </a:r>
            </a:p>
            <a:p>
              <a:pPr algn="ctr"/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Full professor &amp; PI</a:t>
              </a:r>
              <a:endParaRPr lang="en-IN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34C9E2C-9916-10A0-C582-9B1B47B7B65A}"/>
              </a:ext>
            </a:extLst>
          </p:cNvPr>
          <p:cNvGrpSpPr/>
          <p:nvPr/>
        </p:nvGrpSpPr>
        <p:grpSpPr>
          <a:xfrm>
            <a:off x="8121006" y="1205125"/>
            <a:ext cx="2761425" cy="2679059"/>
            <a:chOff x="8121006" y="1205125"/>
            <a:chExt cx="2761425" cy="26790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C9EFEBA-AC3A-0161-B8E0-576257906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28180" y="1205125"/>
              <a:ext cx="1947078" cy="196112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B9496CC-6CF2-8910-5945-FA7B99EC6484}"/>
                </a:ext>
              </a:extLst>
            </p:cNvPr>
            <p:cNvSpPr txBox="1"/>
            <p:nvPr/>
          </p:nvSpPr>
          <p:spPr>
            <a:xfrm>
              <a:off x="8121006" y="3237853"/>
              <a:ext cx="276142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Dr Raghavendra Kamaraju</a:t>
              </a:r>
            </a:p>
            <a:p>
              <a:pPr algn="ctr"/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Former Scientist ‘G’ &amp; PI</a:t>
              </a:r>
              <a:endParaRPr lang="en-IN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1B47765-C8B0-25F7-41F4-9F1994F9A3F3}"/>
              </a:ext>
            </a:extLst>
          </p:cNvPr>
          <p:cNvGrpSpPr/>
          <p:nvPr/>
        </p:nvGrpSpPr>
        <p:grpSpPr>
          <a:xfrm>
            <a:off x="8546752" y="4174173"/>
            <a:ext cx="1959031" cy="2555090"/>
            <a:chOff x="2220989" y="4213312"/>
            <a:chExt cx="1959031" cy="255509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9F8A1C-EB6C-A672-747A-6DE936174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20989" y="4213312"/>
              <a:ext cx="1947078" cy="1925957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3C5442-8DED-94E2-C6F7-CAAEA403FEB7}"/>
                </a:ext>
              </a:extLst>
            </p:cNvPr>
            <p:cNvSpPr txBox="1"/>
            <p:nvPr/>
          </p:nvSpPr>
          <p:spPr>
            <a:xfrm>
              <a:off x="2232942" y="6122071"/>
              <a:ext cx="19470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Dr Vaishali Verma</a:t>
              </a:r>
            </a:p>
            <a:p>
              <a:pPr algn="ctr"/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Scientist ‘C’</a:t>
              </a:r>
              <a:endParaRPr lang="en-IN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CAAE549-CF72-613C-A141-6936E00A1495}"/>
              </a:ext>
            </a:extLst>
          </p:cNvPr>
          <p:cNvGrpSpPr/>
          <p:nvPr/>
        </p:nvGrpSpPr>
        <p:grpSpPr>
          <a:xfrm>
            <a:off x="1698170" y="4174173"/>
            <a:ext cx="3175456" cy="2629602"/>
            <a:chOff x="4823926" y="4174173"/>
            <a:chExt cx="3175456" cy="262960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2F199A5-1483-8A46-F8C2-C57CA5247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05054" y="4174173"/>
              <a:ext cx="1947078" cy="1965096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2EEC0E-B798-6E00-304B-BAFEDA85BFBA}"/>
                </a:ext>
              </a:extLst>
            </p:cNvPr>
            <p:cNvSpPr txBox="1"/>
            <p:nvPr/>
          </p:nvSpPr>
          <p:spPr>
            <a:xfrm>
              <a:off x="4823926" y="6157444"/>
              <a:ext cx="317545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Dr.</a:t>
              </a:r>
              <a:r>
                <a:rPr lang="en-US" sz="18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Philippe Belle</a:t>
              </a:r>
              <a:r>
                <a:rPr lang="en-US" sz="18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Ebanda Kedi</a:t>
              </a:r>
            </a:p>
            <a:p>
              <a:pPr algn="ctr"/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Assistant lecturer</a:t>
              </a:r>
              <a:endParaRPr lang="en-IN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28D2540-F019-C4C1-83C8-82D1DB482683}"/>
              </a:ext>
            </a:extLst>
          </p:cNvPr>
          <p:cNvGrpSpPr/>
          <p:nvPr/>
        </p:nvGrpSpPr>
        <p:grpSpPr>
          <a:xfrm>
            <a:off x="5206485" y="4174173"/>
            <a:ext cx="2444613" cy="2614736"/>
            <a:chOff x="8332241" y="4174173"/>
            <a:chExt cx="2444613" cy="261473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C9604E3-3A48-6892-B936-7D031ED39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64501" y="4174173"/>
              <a:ext cx="1947078" cy="1934469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356A2E-56DF-6C91-23C6-8C5AB7B4BFDA}"/>
                </a:ext>
              </a:extLst>
            </p:cNvPr>
            <p:cNvSpPr txBox="1"/>
            <p:nvPr/>
          </p:nvSpPr>
          <p:spPr>
            <a:xfrm>
              <a:off x="8332241" y="6142578"/>
              <a:ext cx="244461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Mr.</a:t>
              </a:r>
              <a:r>
                <a:rPr lang="en-US" sz="18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Joseph Hawadak</a:t>
              </a:r>
              <a:endParaRPr lang="en-US" sz="1800" b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Senior Research Fellow</a:t>
              </a:r>
              <a:endParaRPr lang="en-IN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CB69AE7-B0D6-2167-70EB-CF46058318A8}"/>
              </a:ext>
            </a:extLst>
          </p:cNvPr>
          <p:cNvSpPr/>
          <p:nvPr/>
        </p:nvSpPr>
        <p:spPr>
          <a:xfrm>
            <a:off x="3910777" y="633657"/>
            <a:ext cx="1602362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9797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PARASITE</a:t>
            </a:r>
            <a:endParaRPr lang="fr-FR" sz="20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D014DD-50B2-5DE0-3BC8-88F2CABDBF23}"/>
              </a:ext>
            </a:extLst>
          </p:cNvPr>
          <p:cNvSpPr/>
          <p:nvPr/>
        </p:nvSpPr>
        <p:spPr>
          <a:xfrm>
            <a:off x="8792094" y="655192"/>
            <a:ext cx="135729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9797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VECTOR</a:t>
            </a:r>
            <a:endParaRPr lang="fr-FR" sz="20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BABF92C-5466-0F25-A529-065E4BF53760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9470742" y="1055302"/>
            <a:ext cx="0" cy="1218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697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E27B8D-3F59-D225-5FE6-963BD7A52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2" y="0"/>
            <a:ext cx="3708694" cy="3810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22" y="2188027"/>
            <a:ext cx="7518654" cy="42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3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4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8118256" y="0"/>
              <a:ext cx="4073744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Introduction (2/4)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248801" y="2561749"/>
            <a:ext cx="5794316" cy="207120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About 249 millions cases and 608,000 deaths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Mainly due to 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Pf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Pv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accounts for ~3% of global cases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sSA accounted for &gt; 90% of cases and deaths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78838" y="2042841"/>
            <a:ext cx="5040419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Malaria situation in 2022</a:t>
            </a:r>
            <a:endParaRPr lang="fr-FR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2875" y="5362019"/>
            <a:ext cx="5747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Fig. 2.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Worldwide burden of malaria in 2022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71716" y="5958644"/>
            <a:ext cx="2071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Source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: WHO, 2023</a:t>
            </a:r>
            <a:endParaRPr lang="fr-FR" sz="14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FEAEE76E-BF65-D5A7-25DD-41CADE405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7DEDEB-04AB-1FE2-6E61-9415544A9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16681" y="374973"/>
            <a:ext cx="3749340" cy="61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2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5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8118256" y="0"/>
              <a:ext cx="4073744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Introduction (3/4)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63359" y="4159640"/>
            <a:ext cx="11665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Fig. 3.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Malaria case incidence (a) and mortality rate (b) in the WHO African Region, 2019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7066" y="4662587"/>
            <a:ext cx="1190125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decrease in malaria morbidity and mortality these last two decades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and scale up of control measures (</a:t>
            </a:r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LLINs, IRS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RDTs, IPTp, SMC, </a:t>
            </a:r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Malaria still remain an important public health concern especially in Cameroon &amp; India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Cocktail of reasons: Self-medication, asymptomatic malaria, low (very low) parasitemia, mosquito resistance,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deletions in the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pfhrp2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gene, 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COVID-19, </a:t>
            </a: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resistance</a:t>
            </a:r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1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BBEDB024-FA7C-CE23-78A3-C3BACD20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7B7225-36BD-74BF-766A-888D4A528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9" y="713289"/>
            <a:ext cx="5733918" cy="3360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9B0214-6441-3C6F-6767-B4D86A7CF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723" y="713289"/>
            <a:ext cx="5733918" cy="33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8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6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8118256" y="0"/>
              <a:ext cx="4073744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Introduction (4/4)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101678" y="665686"/>
            <a:ext cx="12003832" cy="3659749"/>
            <a:chOff x="101678" y="902422"/>
            <a:chExt cx="12003832" cy="3659749"/>
          </a:xfrm>
        </p:grpSpPr>
        <p:sp>
          <p:nvSpPr>
            <p:cNvPr id="11" name="Ellipse 10"/>
            <p:cNvSpPr/>
            <p:nvPr/>
          </p:nvSpPr>
          <p:spPr>
            <a:xfrm rot="650291">
              <a:off x="101678" y="3083505"/>
              <a:ext cx="2619559" cy="65870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Chloroquine/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Quinine</a:t>
              </a:r>
            </a:p>
          </p:txBody>
        </p:sp>
        <p:sp>
          <p:nvSpPr>
            <p:cNvPr id="12" name="Ellipse 11"/>
            <p:cNvSpPr/>
            <p:nvPr/>
          </p:nvSpPr>
          <p:spPr>
            <a:xfrm rot="268999">
              <a:off x="2232638" y="2757207"/>
              <a:ext cx="3205498" cy="80247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Sulfadoxine - Pyrimethamine</a:t>
              </a:r>
            </a:p>
          </p:txBody>
        </p:sp>
        <p:sp>
          <p:nvSpPr>
            <p:cNvPr id="13" name="Ellipse 12"/>
            <p:cNvSpPr/>
            <p:nvPr/>
          </p:nvSpPr>
          <p:spPr>
            <a:xfrm>
              <a:off x="4748503" y="2115446"/>
              <a:ext cx="1643241" cy="6926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ACTs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7065231" y="902422"/>
              <a:ext cx="4604234" cy="54013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Artesunate + Amodiaquine</a:t>
              </a:r>
            </a:p>
          </p:txBody>
        </p:sp>
        <p:sp>
          <p:nvSpPr>
            <p:cNvPr id="15" name="Ellipse 14"/>
            <p:cNvSpPr/>
            <p:nvPr/>
          </p:nvSpPr>
          <p:spPr>
            <a:xfrm>
              <a:off x="7182281" y="1574378"/>
              <a:ext cx="4585157" cy="4276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Artemether + Lumefantrine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7829948" y="2136266"/>
              <a:ext cx="3542325" cy="42246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Artesunate + SP</a:t>
              </a:r>
            </a:p>
          </p:txBody>
        </p:sp>
        <p:sp>
          <p:nvSpPr>
            <p:cNvPr id="17" name="Ellipse 16"/>
            <p:cNvSpPr/>
            <p:nvPr/>
          </p:nvSpPr>
          <p:spPr>
            <a:xfrm>
              <a:off x="7651976" y="2700229"/>
              <a:ext cx="4290332" cy="46530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Artesunate + Mefloquine</a:t>
              </a:r>
            </a:p>
          </p:txBody>
        </p:sp>
        <p:sp>
          <p:nvSpPr>
            <p:cNvPr id="18" name="Ellipse 17"/>
            <p:cNvSpPr/>
            <p:nvPr/>
          </p:nvSpPr>
          <p:spPr>
            <a:xfrm>
              <a:off x="7488775" y="3307035"/>
              <a:ext cx="4616735" cy="44291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Artesunate + Pyronaridine</a:t>
              </a:r>
            </a:p>
          </p:txBody>
        </p:sp>
        <p:sp>
          <p:nvSpPr>
            <p:cNvPr id="19" name="Ellipse 18"/>
            <p:cNvSpPr/>
            <p:nvPr/>
          </p:nvSpPr>
          <p:spPr>
            <a:xfrm>
              <a:off x="6503416" y="3876834"/>
              <a:ext cx="5602094" cy="47620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Dihydroartemisinin + Piperaquine</a:t>
              </a:r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6392928" y="1154483"/>
              <a:ext cx="689012" cy="1316418"/>
            </a:xfrm>
            <a:custGeom>
              <a:avLst/>
              <a:gdLst>
                <a:gd name="connsiteX0" fmla="*/ 0 w 721373"/>
                <a:gd name="connsiteY0" fmla="*/ 865715 h 865715"/>
                <a:gd name="connsiteX1" fmla="*/ 627017 w 721373"/>
                <a:gd name="connsiteY1" fmla="*/ 55818 h 865715"/>
                <a:gd name="connsiteX2" fmla="*/ 718457 w 721373"/>
                <a:gd name="connsiteY2" fmla="*/ 68881 h 865715"/>
                <a:gd name="connsiteX3" fmla="*/ 718457 w 721373"/>
                <a:gd name="connsiteY3" fmla="*/ 68881 h 86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73" h="865715">
                  <a:moveTo>
                    <a:pt x="0" y="865715"/>
                  </a:moveTo>
                  <a:cubicBezTo>
                    <a:pt x="253637" y="527169"/>
                    <a:pt x="507274" y="188624"/>
                    <a:pt x="627017" y="55818"/>
                  </a:cubicBezTo>
                  <a:cubicBezTo>
                    <a:pt x="746760" y="-76988"/>
                    <a:pt x="718457" y="68881"/>
                    <a:pt x="718457" y="68881"/>
                  </a:cubicBezTo>
                  <a:lnTo>
                    <a:pt x="718457" y="6888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Connecteur droit 20"/>
            <p:cNvCxnSpPr>
              <a:stCxn id="20" idx="0"/>
              <a:endCxn id="15" idx="2"/>
            </p:cNvCxnSpPr>
            <p:nvPr/>
          </p:nvCxnSpPr>
          <p:spPr>
            <a:xfrm flipV="1">
              <a:off x="6392928" y="1788208"/>
              <a:ext cx="789353" cy="6826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stCxn id="13" idx="6"/>
              <a:endCxn id="16" idx="2"/>
            </p:cNvCxnSpPr>
            <p:nvPr/>
          </p:nvCxnSpPr>
          <p:spPr>
            <a:xfrm flipV="1">
              <a:off x="6391744" y="2347497"/>
              <a:ext cx="1438204" cy="1142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>
              <a:stCxn id="13" idx="6"/>
              <a:endCxn id="17" idx="2"/>
            </p:cNvCxnSpPr>
            <p:nvPr/>
          </p:nvCxnSpPr>
          <p:spPr>
            <a:xfrm>
              <a:off x="6391744" y="2461782"/>
              <a:ext cx="1260232" cy="4710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>
              <a:stCxn id="13" idx="6"/>
              <a:endCxn id="18" idx="2"/>
            </p:cNvCxnSpPr>
            <p:nvPr/>
          </p:nvCxnSpPr>
          <p:spPr>
            <a:xfrm>
              <a:off x="6391744" y="2461782"/>
              <a:ext cx="1097031" cy="10667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>
              <a:stCxn id="13" idx="6"/>
              <a:endCxn id="19" idx="2"/>
            </p:cNvCxnSpPr>
            <p:nvPr/>
          </p:nvCxnSpPr>
          <p:spPr>
            <a:xfrm>
              <a:off x="6391744" y="2461782"/>
              <a:ext cx="111672" cy="16531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e 25"/>
            <p:cNvSpPr/>
            <p:nvPr/>
          </p:nvSpPr>
          <p:spPr>
            <a:xfrm>
              <a:off x="3904151" y="3662393"/>
              <a:ext cx="2243600" cy="5017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Proguanil</a:t>
              </a:r>
            </a:p>
          </p:txBody>
        </p:sp>
        <p:sp>
          <p:nvSpPr>
            <p:cNvPr id="27" name="Ellipse 26"/>
            <p:cNvSpPr/>
            <p:nvPr/>
          </p:nvSpPr>
          <p:spPr>
            <a:xfrm rot="450226">
              <a:off x="222362" y="2194488"/>
              <a:ext cx="2327345" cy="5789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Primaquine</a:t>
              </a:r>
            </a:p>
          </p:txBody>
        </p:sp>
        <p:sp>
          <p:nvSpPr>
            <p:cNvPr id="28" name="Ellipse 27"/>
            <p:cNvSpPr/>
            <p:nvPr/>
          </p:nvSpPr>
          <p:spPr>
            <a:xfrm rot="714525">
              <a:off x="1694003" y="1933966"/>
              <a:ext cx="2950723" cy="5789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Tafenoquine</a:t>
              </a:r>
            </a:p>
          </p:txBody>
        </p:sp>
        <p:sp>
          <p:nvSpPr>
            <p:cNvPr id="29" name="Ellipse 28"/>
            <p:cNvSpPr/>
            <p:nvPr/>
          </p:nvSpPr>
          <p:spPr>
            <a:xfrm rot="20562396">
              <a:off x="902495" y="3983240"/>
              <a:ext cx="2950723" cy="5789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Halofantrine</a:t>
              </a: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732232" y="4906679"/>
            <a:ext cx="7795948" cy="707886"/>
            <a:chOff x="480130" y="3637896"/>
            <a:chExt cx="8335180" cy="707886"/>
          </a:xfrm>
        </p:grpSpPr>
        <p:sp>
          <p:nvSpPr>
            <p:cNvPr id="45" name="Rectangle 44"/>
            <p:cNvSpPr/>
            <p:nvPr/>
          </p:nvSpPr>
          <p:spPr>
            <a:xfrm>
              <a:off x="1145725" y="3637896"/>
              <a:ext cx="766958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Emergence and spread of Pf parasites resistant to ACTs </a:t>
              </a:r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 seen recently in Africa (Rwanda, Uganda, Sudan)</a:t>
              </a:r>
              <a:endParaRPr lang="fr-FR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lèche droite 45"/>
            <p:cNvSpPr/>
            <p:nvPr/>
          </p:nvSpPr>
          <p:spPr>
            <a:xfrm>
              <a:off x="480130" y="3805937"/>
              <a:ext cx="548640" cy="2351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3985375" y="894183"/>
            <a:ext cx="2071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Source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: WHO, 2023</a:t>
            </a:r>
            <a:endParaRPr lang="fr-FR" sz="14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33714" y="5832052"/>
            <a:ext cx="11675997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dirty="0"/>
              <a:t>Searching and developing alternative drugs using innovative approaches</a:t>
            </a:r>
            <a:endParaRPr lang="fr-FR" sz="2800" i="1" dirty="0"/>
          </a:p>
        </p:txBody>
      </p:sp>
      <p:sp>
        <p:nvSpPr>
          <p:cNvPr id="65" name="Rectangle 64"/>
          <p:cNvSpPr/>
          <p:nvPr/>
        </p:nvSpPr>
        <p:spPr>
          <a:xfrm>
            <a:off x="8434794" y="4877721"/>
            <a:ext cx="33326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Source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: Uwimana 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et al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., 2021</a:t>
            </a:r>
          </a:p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            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Balikagala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et al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., 2021</a:t>
            </a:r>
          </a:p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 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Fola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et al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., 2023</a:t>
            </a:r>
            <a:endParaRPr lang="fr-FR" sz="14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04174EC0-2867-EC1A-D1B0-465E5B5C4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83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7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8505798" y="0"/>
              <a:ext cx="3686202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Objectives (1/1)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686B49D-A0E7-497A-6E92-67563AC1891A}"/>
              </a:ext>
            </a:extLst>
          </p:cNvPr>
          <p:cNvSpPr/>
          <p:nvPr/>
        </p:nvSpPr>
        <p:spPr>
          <a:xfrm>
            <a:off x="422365" y="1251923"/>
            <a:ext cx="11347269" cy="4152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synthesize, optimize, and characterize 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Ceiba pentandra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-synthesized silver nanoparticles (CP-AgNPs);</a:t>
            </a:r>
            <a:endParaRPr lang="fr-F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evaluate the hemocompatibility potential of CP-AgNPs;</a:t>
            </a:r>
            <a:endParaRPr lang="fr-F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evaluate the antiplasmodial potential of CP-AgNPs against 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 falciparum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evaluate the larvicidal potential of CP-AgNPs against 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Aedes aegypti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Culex quinquefasciatus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Anopheles stephensi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C7F3010E-8D7F-13AC-1ACB-6CC47DF2D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1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483326" y="3061712"/>
            <a:ext cx="11129554" cy="1"/>
          </a:xfrm>
          <a:prstGeom prst="line">
            <a:avLst/>
          </a:prstGeom>
          <a:ln w="76200">
            <a:solidFill>
              <a:srgbClr val="FF9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554141" y="2676992"/>
            <a:ext cx="8668976" cy="769441"/>
          </a:xfrm>
          <a:prstGeom prst="rect">
            <a:avLst/>
          </a:prstGeom>
          <a:solidFill>
            <a:srgbClr val="FF9797"/>
          </a:solidFill>
          <a:ln>
            <a:solidFill>
              <a:srgbClr val="FF9797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MATERIALS AND METHODS</a:t>
            </a:r>
            <a:endParaRPr lang="fr-FR" sz="4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6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4613"/>
            <a:ext cx="12192000" cy="4333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99917" y="6424613"/>
            <a:ext cx="2743200" cy="365125"/>
          </a:xfrm>
        </p:spPr>
        <p:txBody>
          <a:bodyPr/>
          <a:lstStyle/>
          <a:p>
            <a:fld id="{5B4C381D-94E2-4854-9CCC-1CDA151B99A7}" type="slidenum">
              <a:rPr lang="fr-FR" sz="2800" b="1" smtClean="0">
                <a:solidFill>
                  <a:schemeClr val="tx1"/>
                </a:solidFill>
              </a:rPr>
              <a:t>9</a:t>
            </a:fld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3063" y="0"/>
            <a:ext cx="12205063" cy="584775"/>
            <a:chOff x="-13063" y="0"/>
            <a:chExt cx="12205063" cy="58477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-13063" y="563654"/>
              <a:ext cx="9810206" cy="0"/>
            </a:xfrm>
            <a:prstGeom prst="line">
              <a:avLst/>
            </a:prstGeom>
            <a:ln w="76200">
              <a:solidFill>
                <a:srgbClr val="FF97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785053" y="0"/>
              <a:ext cx="6406947" cy="584775"/>
            </a:xfrm>
            <a:prstGeom prst="rect">
              <a:avLst/>
            </a:prstGeom>
            <a:solidFill>
              <a:srgbClr val="FF9797"/>
            </a:solidFill>
            <a:ln>
              <a:solidFill>
                <a:srgbClr val="FF9797"/>
              </a:solidFill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Materials and Methods (1/9)</a:t>
              </a:r>
              <a:endParaRPr lang="fr-FR" sz="3200" b="1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-6717" y="0"/>
            <a:ext cx="2683171" cy="523220"/>
          </a:xfrm>
          <a:prstGeom prst="rect">
            <a:avLst/>
          </a:prstGeom>
          <a:solidFill>
            <a:srgbClr val="5BFFA5"/>
          </a:solidFill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Treatment part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4486" y="643124"/>
            <a:ext cx="7903028" cy="4247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Plant collection and ethnobotanical identification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1577268" y="1803863"/>
            <a:ext cx="5681948" cy="4195721"/>
            <a:chOff x="3920534" y="1202855"/>
            <a:chExt cx="4232866" cy="4176438"/>
          </a:xfrm>
        </p:grpSpPr>
        <p:pic>
          <p:nvPicPr>
            <p:cNvPr id="12" name="Image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0534" y="1661946"/>
              <a:ext cx="4232866" cy="3717347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4962935" y="1202855"/>
              <a:ext cx="2266133" cy="4493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>
                  <a:solidFill>
                    <a:srgbClr val="00B0F0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Ceiba pentandra</a:t>
              </a:r>
              <a:endParaRPr lang="fr-FR" i="1" dirty="0">
                <a:solidFill>
                  <a:srgbClr val="00B0F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540477" y="3280814"/>
            <a:ext cx="4513331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Malvaceae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Domesticated in  Cameroon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Nutritional purposes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Skin diseases, diarrhea, bronchitis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6473" y="1067726"/>
            <a:ext cx="116956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Collected in Douala (Cameroon) and Identified at the National Herbarium of Cameroon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44F5E5F6-011A-7CE0-A31B-0AD4259C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62"/>
            <a:ext cx="448958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Presented by Dr. Loick P. Kojom Foko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5432BA-D79C-A68B-DC45-24C3B74760E2}"/>
              </a:ext>
            </a:extLst>
          </p:cNvPr>
          <p:cNvSpPr/>
          <p:nvPr/>
        </p:nvSpPr>
        <p:spPr>
          <a:xfrm>
            <a:off x="5854787" y="5665004"/>
            <a:ext cx="5346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Fig. 4. 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Ceiba pentandra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(Plant &amp; Leaves)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232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</TotalTime>
  <Words>2601</Words>
  <Application>Microsoft Office PowerPoint</Application>
  <PresentationFormat>Widescreen</PresentationFormat>
  <Paragraphs>436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Thème Office</vt:lpstr>
      <vt:lpstr>Bio-inspired synthesis, characterization and biomedical applications of optimized silver nanoparticles functionalized with Ceiba pentandra (L.) Gaertn. (Kapok tree)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LOICK</dc:creator>
  <cp:lastModifiedBy>Loick Pradel Kojom Foko</cp:lastModifiedBy>
  <cp:revision>399</cp:revision>
  <dcterms:created xsi:type="dcterms:W3CDTF">2022-03-05T06:22:10Z</dcterms:created>
  <dcterms:modified xsi:type="dcterms:W3CDTF">2024-02-29T08:21:43Z</dcterms:modified>
</cp:coreProperties>
</file>