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37.jpg" ContentType="image/pn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261" r:id="rId2"/>
    <p:sldId id="322" r:id="rId3"/>
    <p:sldId id="325" r:id="rId4"/>
    <p:sldId id="323" r:id="rId5"/>
    <p:sldId id="263" r:id="rId6"/>
    <p:sldId id="317" r:id="rId7"/>
    <p:sldId id="308" r:id="rId8"/>
    <p:sldId id="309" r:id="rId9"/>
    <p:sldId id="321" r:id="rId10"/>
    <p:sldId id="290" r:id="rId11"/>
    <p:sldId id="271" r:id="rId12"/>
    <p:sldId id="291" r:id="rId13"/>
    <p:sldId id="299" r:id="rId14"/>
    <p:sldId id="293" r:id="rId15"/>
    <p:sldId id="295" r:id="rId16"/>
    <p:sldId id="319" r:id="rId17"/>
    <p:sldId id="315" r:id="rId18"/>
    <p:sldId id="275" r:id="rId19"/>
    <p:sldId id="297" r:id="rId20"/>
    <p:sldId id="284" r:id="rId21"/>
    <p:sldId id="316" r:id="rId22"/>
    <p:sldId id="311" r:id="rId23"/>
    <p:sldId id="312" r:id="rId24"/>
    <p:sldId id="313" r:id="rId25"/>
    <p:sldId id="31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sha" initials="m" lastIdx="10" clrIdx="0">
    <p:extLst>
      <p:ext uri="{19B8F6BF-5375-455C-9EA6-DF929625EA0E}">
        <p15:presenceInfo xmlns:p15="http://schemas.microsoft.com/office/powerpoint/2012/main" userId="mash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56" autoAdjust="0"/>
    <p:restoredTop sz="85006" autoAdjust="0"/>
  </p:normalViewPr>
  <p:slideViewPr>
    <p:cSldViewPr snapToGrid="0">
      <p:cViewPr varScale="1">
        <p:scale>
          <a:sx n="73" d="100"/>
          <a:sy n="73" d="100"/>
        </p:scale>
        <p:origin x="105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FF6339-F39D-4BE4-9B8F-D99694C9EF8C}" type="datetimeFigureOut">
              <a:rPr lang="ru-RU" smtClean="0"/>
              <a:t>28.02.2024</a:t>
            </a:fld>
            <a:endParaRPr lang="ru-RU"/>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08CCB6-C0E2-4AFF-AB49-1AF4D78CE2C2}" type="slidenum">
              <a:rPr lang="ru-RU" smtClean="0"/>
              <a:t>‹#›</a:t>
            </a:fld>
            <a:endParaRPr lang="ru-RU"/>
          </a:p>
        </p:txBody>
      </p:sp>
    </p:spTree>
    <p:extLst>
      <p:ext uri="{BB962C8B-B14F-4D97-AF65-F5344CB8AC3E}">
        <p14:creationId xmlns:p14="http://schemas.microsoft.com/office/powerpoint/2010/main" val="151168511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5A4AC7-57F2-43D1-90F0-93C31375EDFB}" type="datetimeFigureOut">
              <a:rPr lang="ru-RU" smtClean="0"/>
              <a:t>28.02.2024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612C9E-B881-47CF-BC09-0CF43D0CF7FF}" type="slidenum">
              <a:rPr lang="ru-RU" smtClean="0"/>
              <a:t>‹#›</a:t>
            </a:fld>
            <a:endParaRPr lang="ru-RU"/>
          </a:p>
        </p:txBody>
      </p:sp>
    </p:spTree>
    <p:extLst>
      <p:ext uri="{BB962C8B-B14F-4D97-AF65-F5344CB8AC3E}">
        <p14:creationId xmlns:p14="http://schemas.microsoft.com/office/powerpoint/2010/main" val="369819751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Hi, my name is Evgenii Ziaikin. Today I want to present you my project BitterMasS: predicting bitterness from mass spectra</a:t>
            </a:r>
            <a:endParaRPr lang="ru-RU"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691711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Both instrumental and peak features were used to generate descriptors. (-&gt;) The instrumental descriptors included information such as the type of mass spectrum, ionization, and ionization energy at which the spectrum was obtained. (-&gt;) A binning strategy was used for the peak descriptors, dividing the entire range of m/z values into small bins of size 0.1 and recording the peaks that fell into the corresponding bin. These two types of descriptors were then combined and used for model training.</a:t>
            </a:r>
            <a:endParaRPr lang="ru-RU" sz="12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3639344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training and testing process followed a standard procedure. (-&gt;) Firstly, the prepared set of spectra was split into train and test sets based on compounds, ensuring that spectra for the same compound were not separated. (-&gt;) Next, the model was trained using the train set, followed by a cycle of 5-fold cross-validation and </a:t>
            </a:r>
            <a:r>
              <a:rPr lang="en-US" dirty="0" err="1" smtClean="0"/>
              <a:t>hyperparameter</a:t>
            </a:r>
            <a:r>
              <a:rPr lang="en-US" dirty="0" smtClean="0"/>
              <a:t> optimization to improve its performance.</a:t>
            </a:r>
            <a:r>
              <a:rPr lang="en-US" baseline="0" dirty="0" smtClean="0"/>
              <a:t> </a:t>
            </a:r>
            <a:r>
              <a:rPr lang="en-US" dirty="0" smtClean="0"/>
              <a:t>(-&gt;) Finally, the model was validated on the test set. This procedure was repeated 20 times with random separations.</a:t>
            </a:r>
          </a:p>
        </p:txBody>
      </p:sp>
    </p:spTree>
    <p:extLst>
      <p:ext uri="{BB962C8B-B14F-4D97-AF65-F5344CB8AC3E}">
        <p14:creationId xmlns:p14="http://schemas.microsoft.com/office/powerpoint/2010/main" val="2816270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Based on the results obtained, all models performed similarly on the training set across all metrics. The variation in performance on the test set can be attributed to the success of the splits. However, for the test set, the metrics have good values. Subsequently, the best model with the highest balanced accuracy on the test set was selected.</a:t>
            </a:r>
            <a:endParaRPr lang="ru-RU" sz="12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3586693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analysis of the importance of features in the descriptors revealed that the instrumental descriptors were the three most important, despite only representing 10% of the total importance of all descriptors. The peak descriptors, on the other hand, had a combined importance of 90%, which was evenly distributed across each bin, indicating that all bins were significant. Therefore, the model primarily uses peak descriptors.</a:t>
            </a:r>
            <a:endParaRPr lang="ru-RU" sz="12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976033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Two external sets were trained to further validate the BitterMasS model. These are the more difficult models to predict. Orange indicates bitter compounds and blue indicates non-bitter compounds. The first external set was assembled based on several publications that investigated natural or other products using mass spectrometry in combination with sensory testing. The second set was based on laboratory measurements carried out by the laboratory of our collaborator Prof. Devin Peterson at Ohio State University.</a:t>
            </a:r>
            <a:endParaRPr lang="ru-RU" sz="12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23821254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Based on the results, the model performance is higher for the first outer set. The correct predictions of the model are shown in green and the incorrect ones in red. For some individual categories, such as vitamins or sugars, the model has low performance because there are not enough representatives of this class in the training set, which will be corrected in the future.</a:t>
            </a:r>
            <a:endParaRPr lang="ru-RU"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92328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final test for BitterMasS was to examine the effectiveness of the strategy for predicting bitterness directly from the spectrum. According to the results obtained, the 'spectra to bitterness' strategy was more effective than the 'spectra to structure to bitterness' strategy for all calculated metrics. In addition, the 'spectra to bitterness' strategy is able to predict bitterness for more compounds (or their corresponding spectra) than the 'spectra to structure to bitterness' strategy, as it does not have such strict limitations in the applicability domain and does not lose efficiency in the intermediate step of compound structure annotation.</a:t>
            </a:r>
            <a:r>
              <a:rPr lang="ru-RU"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This confirms the effectiveness of BitterMasS in situations where the chemical structure of the compound is unknown but mass spectral data is available.</a:t>
            </a:r>
            <a:endParaRPr lang="ru-RU"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715149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486038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Thank you for your attention! Ready to answer your questions</a:t>
            </a:r>
            <a:endParaRPr lang="ru-RU" sz="12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2830654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789977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am a PhD student in The Molecular Recognition and Chemical Senses Lab under the supervision of Prof. Masha </a:t>
            </a:r>
            <a:r>
              <a:rPr lang="en-US" sz="1200" kern="1200" dirty="0" err="1" smtClean="0">
                <a:solidFill>
                  <a:schemeClr val="tx1"/>
                </a:solidFill>
                <a:effectLst/>
                <a:latin typeface="+mn-lt"/>
                <a:ea typeface="+mn-ea"/>
                <a:cs typeface="+mn-cs"/>
              </a:rPr>
              <a:t>Niv</a:t>
            </a:r>
            <a:r>
              <a:rPr lang="en-US" sz="1200" kern="1200" dirty="0" smtClean="0">
                <a:solidFill>
                  <a:schemeClr val="tx1"/>
                </a:solidFill>
                <a:effectLst/>
                <a:latin typeface="+mn-lt"/>
                <a:ea typeface="+mn-ea"/>
                <a:cs typeface="+mn-cs"/>
              </a:rPr>
              <a:t>.</a:t>
            </a:r>
            <a:endParaRPr lang="ru-RU" sz="1200" dirty="0" smtClean="0">
              <a:solidFill>
                <a:schemeClr val="tx1"/>
              </a:solidFill>
              <a:latin typeface="Avenir Next Cyr Medium" panose="020B0603020202020204" pitchFamily="34" charset="0"/>
            </a:endParaRPr>
          </a:p>
        </p:txBody>
      </p:sp>
    </p:spTree>
    <p:extLst>
      <p:ext uri="{BB962C8B-B14F-4D97-AF65-F5344CB8AC3E}">
        <p14:creationId xmlns:p14="http://schemas.microsoft.com/office/powerpoint/2010/main" val="30701150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9706580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886122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8151306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9942827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7206132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906821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kern="1200" dirty="0" smtClean="0">
                <a:solidFill>
                  <a:schemeClr val="tx1"/>
                </a:solidFill>
                <a:effectLst/>
                <a:latin typeface="+mn-lt"/>
                <a:ea typeface="+mn-ea"/>
                <a:cs typeface="+mn-cs"/>
              </a:rPr>
              <a:t>One of the lab's projects was to create a database of compounds that cause bitterness, </a:t>
            </a:r>
            <a:r>
              <a:rPr lang="en-US" sz="1200" kern="1200" dirty="0" err="1" smtClean="0">
                <a:solidFill>
                  <a:schemeClr val="tx1"/>
                </a:solidFill>
                <a:effectLst/>
                <a:latin typeface="+mn-lt"/>
                <a:ea typeface="+mn-ea"/>
                <a:cs typeface="+mn-cs"/>
              </a:rPr>
              <a:t>BitterDB</a:t>
            </a:r>
            <a:r>
              <a:rPr lang="en-US" sz="1200" kern="1200" dirty="0" smtClean="0">
                <a:solidFill>
                  <a:schemeClr val="tx1"/>
                </a:solidFill>
                <a:effectLst/>
                <a:latin typeface="+mn-lt"/>
                <a:ea typeface="+mn-ea"/>
                <a:cs typeface="+mn-cs"/>
              </a:rPr>
              <a:t>. (-&gt;) It contains bitter compounds belonging to different chemical classes. </a:t>
            </a:r>
            <a:r>
              <a:rPr lang="en-US" sz="1200" kern="1200" baseline="0" dirty="0" smtClean="0">
                <a:solidFill>
                  <a:schemeClr val="tx1"/>
                </a:solidFill>
                <a:effectLst/>
                <a:latin typeface="+mn-lt"/>
                <a:ea typeface="+mn-ea"/>
                <a:cs typeface="+mn-cs"/>
              </a:rPr>
              <a:t>(-&gt;)</a:t>
            </a:r>
            <a:r>
              <a:rPr lang="ru-RU"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Including:</a:t>
            </a:r>
            <a:r>
              <a:rPr lang="ru-RU" sz="1200" kern="1200" baseline="0" dirty="0" smtClean="0">
                <a:solidFill>
                  <a:schemeClr val="tx1"/>
                </a:solidFill>
                <a:effectLst/>
                <a:latin typeface="+mn-lt"/>
                <a:ea typeface="+mn-ea"/>
                <a:cs typeface="+mn-cs"/>
              </a:rPr>
              <a:t> </a:t>
            </a:r>
            <a:r>
              <a:rPr lang="en-US" sz="1200" dirty="0" smtClean="0">
                <a:solidFill>
                  <a:srgbClr val="D60000"/>
                </a:solidFill>
                <a:latin typeface="Avenir Next Cyr Medium" panose="020B0603020202020204" pitchFamily="34" charset="0"/>
              </a:rPr>
              <a:t>Salts, </a:t>
            </a:r>
            <a:r>
              <a:rPr lang="en-US" sz="1200" dirty="0" smtClean="0">
                <a:solidFill>
                  <a:schemeClr val="accent1">
                    <a:lumMod val="75000"/>
                  </a:schemeClr>
                </a:solidFill>
                <a:latin typeface="Avenir Next Cyr Medium" panose="020B0603020202020204" pitchFamily="34" charset="0"/>
              </a:rPr>
              <a:t>Peptides, </a:t>
            </a:r>
            <a:r>
              <a:rPr lang="en-US" sz="1200" dirty="0" smtClean="0">
                <a:solidFill>
                  <a:srgbClr val="7030A0"/>
                </a:solidFill>
                <a:latin typeface="Avenir Next Cyr Medium" panose="020B0603020202020204" pitchFamily="34" charset="0"/>
              </a:rPr>
              <a:t>Fatty acids,</a:t>
            </a:r>
            <a:r>
              <a:rPr lang="en-US" sz="1200" baseline="0" dirty="0" smtClean="0">
                <a:solidFill>
                  <a:srgbClr val="7030A0"/>
                </a:solidFill>
                <a:latin typeface="Avenir Next Cyr Medium" panose="020B0603020202020204" pitchFamily="34" charset="0"/>
              </a:rPr>
              <a:t> </a:t>
            </a:r>
            <a:r>
              <a:rPr lang="en-US" sz="1200" dirty="0" smtClean="0">
                <a:solidFill>
                  <a:schemeClr val="accent4">
                    <a:lumMod val="75000"/>
                  </a:schemeClr>
                </a:solidFill>
                <a:latin typeface="Avenir Next Cyr Medium" panose="020B0603020202020204" pitchFamily="34" charset="0"/>
              </a:rPr>
              <a:t>Polyphenols, </a:t>
            </a:r>
            <a:r>
              <a:rPr lang="en-US" sz="1200" dirty="0" smtClean="0">
                <a:solidFill>
                  <a:schemeClr val="bg2">
                    <a:lumMod val="50000"/>
                  </a:schemeClr>
                </a:solidFill>
                <a:latin typeface="Avenir Next Cyr Medium" panose="020B0603020202020204" pitchFamily="34" charset="0"/>
              </a:rPr>
              <a:t>Flavonoids,</a:t>
            </a:r>
            <a:r>
              <a:rPr lang="en-US" sz="1200" baseline="0" dirty="0" smtClean="0">
                <a:solidFill>
                  <a:schemeClr val="bg2">
                    <a:lumMod val="50000"/>
                  </a:schemeClr>
                </a:solidFill>
                <a:latin typeface="Avenir Next Cyr Medium" panose="020B0603020202020204" pitchFamily="34" charset="0"/>
              </a:rPr>
              <a:t> </a:t>
            </a:r>
            <a:r>
              <a:rPr lang="en-US" sz="1200" dirty="0" err="1" smtClean="0">
                <a:solidFill>
                  <a:srgbClr val="002060"/>
                </a:solidFill>
                <a:latin typeface="Avenir Next Cyr Medium" panose="020B0603020202020204" pitchFamily="34" charset="0"/>
              </a:rPr>
              <a:t>Terpenoids</a:t>
            </a:r>
            <a:r>
              <a:rPr lang="en-US" sz="1200" dirty="0" smtClean="0">
                <a:solidFill>
                  <a:srgbClr val="002060"/>
                </a:solidFill>
                <a:latin typeface="Avenir Next Cyr Medium" panose="020B0603020202020204" pitchFamily="34" charset="0"/>
              </a:rPr>
              <a:t>,</a:t>
            </a:r>
            <a:r>
              <a:rPr lang="en-US" sz="1200" baseline="0" dirty="0" smtClean="0">
                <a:solidFill>
                  <a:srgbClr val="002060"/>
                </a:solidFill>
                <a:latin typeface="Avenir Next Cyr Medium" panose="020B0603020202020204" pitchFamily="34" charset="0"/>
              </a:rPr>
              <a:t> </a:t>
            </a:r>
            <a:r>
              <a:rPr lang="en-US" sz="1200" dirty="0" smtClean="0">
                <a:solidFill>
                  <a:schemeClr val="accent2">
                    <a:lumMod val="50000"/>
                  </a:schemeClr>
                </a:solidFill>
                <a:latin typeface="Avenir Next Cyr Medium" panose="020B0603020202020204" pitchFamily="34" charset="0"/>
              </a:rPr>
              <a:t>Glycosides,</a:t>
            </a:r>
            <a:r>
              <a:rPr lang="en-US" sz="1200" baseline="0" dirty="0" smtClean="0">
                <a:solidFill>
                  <a:schemeClr val="accent2">
                    <a:lumMod val="50000"/>
                  </a:schemeClr>
                </a:solidFill>
                <a:latin typeface="Avenir Next Cyr Medium" panose="020B0603020202020204" pitchFamily="34" charset="0"/>
              </a:rPr>
              <a:t> </a:t>
            </a:r>
            <a:r>
              <a:rPr lang="en-US" sz="1200" baseline="0" dirty="0" smtClean="0">
                <a:solidFill>
                  <a:schemeClr val="tx1"/>
                </a:solidFill>
                <a:latin typeface="Avenir Next Cyr Medium" panose="020B0603020202020204" pitchFamily="34" charset="0"/>
              </a:rPr>
              <a:t>a</a:t>
            </a:r>
            <a:r>
              <a:rPr lang="en-US" sz="1200" dirty="0" smtClean="0">
                <a:latin typeface="Avenir Next Cyr Medium" panose="020B0603020202020204" pitchFamily="34" charset="0"/>
              </a:rPr>
              <a:t>nd many more</a:t>
            </a:r>
            <a:endParaRPr lang="ru-RU"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12425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Taste plays a crucial role in determining food preferences. Bitter taste is one of the six basic taste modalities that humans can sense. It is widely believed that the evolutionary purpose of bitter taste is to help animals avoid consuming toxic food. However, bitterness is not always a reliable indicator of toxicity, (-&gt;) and there is evidence that many bitter compounds have health benefits, such as antioxidant properties and anti-cancer activity. Furthermore, although bitterness can be a primary deterrent to the consumption of some foods, it is not always rejected. In fact, bitterness is often considered a desirable attribute in beverages such as coffee, beer, and wine.</a:t>
            </a:r>
            <a:endParaRPr lang="ru-RU"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119543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Previous research conducted in the </a:t>
            </a:r>
            <a:r>
              <a:rPr lang="en-US" sz="1200" kern="1200" dirty="0" err="1" smtClean="0">
                <a:solidFill>
                  <a:schemeClr val="tx1"/>
                </a:solidFill>
                <a:effectLst/>
                <a:latin typeface="+mn-lt"/>
                <a:ea typeface="+mn-ea"/>
                <a:cs typeface="+mn-cs"/>
              </a:rPr>
              <a:t>Niv</a:t>
            </a:r>
            <a:r>
              <a:rPr lang="en-US" sz="1200" kern="1200" dirty="0" smtClean="0">
                <a:solidFill>
                  <a:schemeClr val="tx1"/>
                </a:solidFill>
                <a:effectLst/>
                <a:latin typeface="+mn-lt"/>
                <a:ea typeface="+mn-ea"/>
                <a:cs typeface="+mn-cs"/>
              </a:rPr>
              <a:t> lab indicated that over 77% of plant-derived products exhibit bitterness. However, 95% of the molecules found in natural products have yet to be identified, and their mass spectra have not been assigned to specific chemical structures. Our hypothesis is that these natural compounds can be classified as either bitter or non-bitter based on their mass spectra. To address this challenge, we developed the BitterMasS tool, a machine learning classifier that uses mass spectrum data to predict the probability of a compound being bitter.</a:t>
            </a:r>
            <a:endParaRPr lang="ru-RU" sz="12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4206939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Bitterness can be predicted from the mass spectrum in two ways. (-&gt;) The first way is to compare the experimental mass spectrum with reference mass spectra by searching the database to annotate the chemical structure of the compound. The prediction of bitterness is then performed using the machine learning tool </a:t>
            </a:r>
            <a:r>
              <a:rPr lang="en-US" sz="1200" kern="1200" dirty="0" err="1" smtClean="0">
                <a:solidFill>
                  <a:schemeClr val="tx1"/>
                </a:solidFill>
                <a:effectLst/>
                <a:latin typeface="+mn-lt"/>
                <a:ea typeface="+mn-ea"/>
                <a:cs typeface="+mn-cs"/>
              </a:rPr>
              <a:t>BitterPredict</a:t>
            </a:r>
            <a:r>
              <a:rPr lang="en-US" sz="1200" kern="1200" dirty="0" smtClean="0">
                <a:solidFill>
                  <a:schemeClr val="tx1"/>
                </a:solidFill>
                <a:effectLst/>
                <a:latin typeface="+mn-lt"/>
                <a:ea typeface="+mn-ea"/>
                <a:cs typeface="+mn-cs"/>
              </a:rPr>
              <a:t> developed earlier in the </a:t>
            </a:r>
            <a:r>
              <a:rPr lang="en-US" sz="1200" kern="1200" dirty="0" err="1" smtClean="0">
                <a:solidFill>
                  <a:schemeClr val="tx1"/>
                </a:solidFill>
                <a:effectLst/>
                <a:latin typeface="+mn-lt"/>
                <a:ea typeface="+mn-ea"/>
                <a:cs typeface="+mn-cs"/>
              </a:rPr>
              <a:t>Niv</a:t>
            </a:r>
            <a:r>
              <a:rPr lang="en-US" sz="1200" kern="1200" dirty="0" smtClean="0">
                <a:solidFill>
                  <a:schemeClr val="tx1"/>
                </a:solidFill>
                <a:effectLst/>
                <a:latin typeface="+mn-lt"/>
                <a:ea typeface="+mn-ea"/>
                <a:cs typeface="+mn-cs"/>
              </a:rPr>
              <a:t> lab. This tool predicts the bitterness of a compound based on its structure (-&gt;) The second method is to predict bitterness directly from the mass spectrum without intermediate annotation of the chemical structure of the compound. This study aimed to determine the most effective strategy.</a:t>
            </a:r>
            <a:endParaRPr lang="ru-RU"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600933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Mass spectrometry is a scientific technique used to determine the weight and identity of molecules in a sample. (-&gt;) The process involves preparing a sample (-&gt;) and converting it into ions, (-&gt;) which are then sorted based on their mass-to-charge (or m/z) ratio inside a mass spectrometer. (-&gt;) The resulting spectrum shows the distribution of different ions and reveals the composition and structure of molecules in the sample.</a:t>
            </a:r>
            <a:endParaRPr lang="ru-RU" sz="12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2094792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 an example of how the </a:t>
            </a:r>
            <a:r>
              <a:rPr lang="en-US" dirty="0" err="1" smtClean="0"/>
              <a:t>Benzamide</a:t>
            </a:r>
            <a:r>
              <a:rPr lang="en-US" dirty="0" smtClean="0"/>
              <a:t> molecule ionizes and breaks down into smaller substructures. The resulting ions are then detected, and a plot of intensity versus m/z ratio is obtained. Each line on the graph corresponds to a particular substructure, and its height indicates the number of ions detected.</a:t>
            </a:r>
          </a:p>
        </p:txBody>
      </p:sp>
    </p:spTree>
    <p:extLst>
      <p:ext uri="{BB962C8B-B14F-4D97-AF65-F5344CB8AC3E}">
        <p14:creationId xmlns:p14="http://schemas.microsoft.com/office/powerpoint/2010/main" val="2801321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obtain data for training the model, sources containing both bitter and non-bitter compounds were used. We used: </a:t>
            </a:r>
            <a:r>
              <a:rPr lang="en-US" sz="1200" kern="1200" dirty="0" err="1" smtClean="0">
                <a:solidFill>
                  <a:schemeClr val="tx1"/>
                </a:solidFill>
                <a:effectLst/>
                <a:latin typeface="+mn-lt"/>
                <a:ea typeface="+mn-ea"/>
                <a:cs typeface="+mn-cs"/>
              </a:rPr>
              <a:t>BitterDB</a:t>
            </a:r>
            <a:r>
              <a:rPr lang="en-US" sz="1200" kern="1200" dirty="0" smtClean="0">
                <a:solidFill>
                  <a:schemeClr val="tx1"/>
                </a:solidFill>
                <a:effectLst/>
                <a:latin typeface="+mn-lt"/>
                <a:ea typeface="+mn-ea"/>
                <a:cs typeface="+mn-cs"/>
              </a:rPr>
              <a:t> database, data used to train tools such as </a:t>
            </a:r>
            <a:r>
              <a:rPr lang="en-US" sz="1200" kern="1200" dirty="0" err="1" smtClean="0">
                <a:solidFill>
                  <a:schemeClr val="tx1"/>
                </a:solidFill>
                <a:effectLst/>
                <a:latin typeface="+mn-lt"/>
                <a:ea typeface="+mn-ea"/>
                <a:cs typeface="+mn-cs"/>
              </a:rPr>
              <a:t>BitterPredict</a:t>
            </a:r>
            <a:r>
              <a:rPr lang="en-US" sz="1200" kern="1200" dirty="0" smtClean="0">
                <a:solidFill>
                  <a:schemeClr val="tx1"/>
                </a:solidFill>
                <a:effectLst/>
                <a:latin typeface="+mn-lt"/>
                <a:ea typeface="+mn-ea"/>
                <a:cs typeface="+mn-cs"/>
              </a:rPr>
              <a:t> (for predicting bitterness from compound structure), </a:t>
            </a:r>
            <a:r>
              <a:rPr lang="en-US" sz="1200" kern="1200" dirty="0" err="1" smtClean="0">
                <a:solidFill>
                  <a:schemeClr val="tx1"/>
                </a:solidFill>
                <a:effectLst/>
                <a:latin typeface="+mn-lt"/>
                <a:ea typeface="+mn-ea"/>
                <a:cs typeface="+mn-cs"/>
              </a:rPr>
              <a:t>BitterIntense</a:t>
            </a:r>
            <a:r>
              <a:rPr lang="en-US" sz="1200" kern="1200" dirty="0" smtClean="0">
                <a:solidFill>
                  <a:schemeClr val="tx1"/>
                </a:solidFill>
                <a:effectLst/>
                <a:latin typeface="+mn-lt"/>
                <a:ea typeface="+mn-ea"/>
                <a:cs typeface="+mn-cs"/>
              </a:rPr>
              <a:t> (for predicting bitterness intensity from compound structure), and publications reporting new bitter molecules that are agonists of TAS2R14, one of the 25 functional bitter receptors found in humans. (-&gt;) Mass spectra for the prepared compound set were then extracted from the </a:t>
            </a:r>
            <a:r>
              <a:rPr lang="en-US" sz="1200" kern="1200" dirty="0" err="1" smtClean="0">
                <a:solidFill>
                  <a:schemeClr val="tx1"/>
                </a:solidFill>
                <a:effectLst/>
                <a:latin typeface="+mn-lt"/>
                <a:ea typeface="+mn-ea"/>
                <a:cs typeface="+mn-cs"/>
              </a:rPr>
              <a:t>MassBank</a:t>
            </a:r>
            <a:r>
              <a:rPr lang="en-US" sz="1200" kern="1200" dirty="0" smtClean="0">
                <a:solidFill>
                  <a:schemeClr val="tx1"/>
                </a:solidFill>
                <a:effectLst/>
                <a:latin typeface="+mn-lt"/>
                <a:ea typeface="+mn-ea"/>
                <a:cs typeface="+mn-cs"/>
              </a:rPr>
              <a:t> database (-&gt;) The final set contained 3577 mass spectra for 348 bitter compounds and 1837 spectra for 512 non-bitter compounds.</a:t>
            </a:r>
            <a:endParaRPr lang="ru-RU"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149528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0A33AE0-5FE2-4698-AAFE-039139C8BF92}" type="datetime1">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937117-11BE-4509-98B0-11FC2F19C4A7}" type="slidenum">
              <a:rPr lang="en-US" smtClean="0"/>
              <a:t>‹#›</a:t>
            </a:fld>
            <a:endParaRPr lang="en-US"/>
          </a:p>
        </p:txBody>
      </p:sp>
    </p:spTree>
    <p:extLst>
      <p:ext uri="{BB962C8B-B14F-4D97-AF65-F5344CB8AC3E}">
        <p14:creationId xmlns:p14="http://schemas.microsoft.com/office/powerpoint/2010/main" val="1053322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B20A15-7EA8-4B39-BA57-00E6A4E099C9}" type="datetime1">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937117-11BE-4509-98B0-11FC2F19C4A7}" type="slidenum">
              <a:rPr lang="en-US" smtClean="0"/>
              <a:t>‹#›</a:t>
            </a:fld>
            <a:endParaRPr lang="en-US"/>
          </a:p>
        </p:txBody>
      </p:sp>
    </p:spTree>
    <p:extLst>
      <p:ext uri="{BB962C8B-B14F-4D97-AF65-F5344CB8AC3E}">
        <p14:creationId xmlns:p14="http://schemas.microsoft.com/office/powerpoint/2010/main" val="2487391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BC45CE-4F62-4C70-8F5C-1EA61C393FBC}" type="datetime1">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937117-11BE-4509-98B0-11FC2F19C4A7}" type="slidenum">
              <a:rPr lang="en-US" smtClean="0"/>
              <a:t>‹#›</a:t>
            </a:fld>
            <a:endParaRPr lang="en-US"/>
          </a:p>
        </p:txBody>
      </p:sp>
    </p:spTree>
    <p:extLst>
      <p:ext uri="{BB962C8B-B14F-4D97-AF65-F5344CB8AC3E}">
        <p14:creationId xmlns:p14="http://schemas.microsoft.com/office/powerpoint/2010/main" val="783665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048798-3A08-4292-879C-0EFC7CE7E8DA}" type="datetime1">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937117-11BE-4509-98B0-11FC2F19C4A7}" type="slidenum">
              <a:rPr lang="en-US" smtClean="0"/>
              <a:t>‹#›</a:t>
            </a:fld>
            <a:endParaRPr lang="en-US"/>
          </a:p>
        </p:txBody>
      </p:sp>
    </p:spTree>
    <p:extLst>
      <p:ext uri="{BB962C8B-B14F-4D97-AF65-F5344CB8AC3E}">
        <p14:creationId xmlns:p14="http://schemas.microsoft.com/office/powerpoint/2010/main" val="1702870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5EDD4D2-BDE6-4038-8CB6-C6386DECD5AE}" type="datetime1">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937117-11BE-4509-98B0-11FC2F19C4A7}" type="slidenum">
              <a:rPr lang="en-US" smtClean="0"/>
              <a:t>‹#›</a:t>
            </a:fld>
            <a:endParaRPr lang="en-US"/>
          </a:p>
        </p:txBody>
      </p:sp>
    </p:spTree>
    <p:extLst>
      <p:ext uri="{BB962C8B-B14F-4D97-AF65-F5344CB8AC3E}">
        <p14:creationId xmlns:p14="http://schemas.microsoft.com/office/powerpoint/2010/main" val="2760198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1EE4C07-09CB-42C9-8C13-3277258DAADC}" type="datetime1">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937117-11BE-4509-98B0-11FC2F19C4A7}" type="slidenum">
              <a:rPr lang="en-US" smtClean="0"/>
              <a:t>‹#›</a:t>
            </a:fld>
            <a:endParaRPr lang="en-US"/>
          </a:p>
        </p:txBody>
      </p:sp>
    </p:spTree>
    <p:extLst>
      <p:ext uri="{BB962C8B-B14F-4D97-AF65-F5344CB8AC3E}">
        <p14:creationId xmlns:p14="http://schemas.microsoft.com/office/powerpoint/2010/main" val="3347160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D152FB-5F51-45D4-B239-5A6FFCEE608B}" type="datetime1">
              <a:rPr lang="en-US" smtClean="0"/>
              <a:t>2/28/2024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937117-11BE-4509-98B0-11FC2F19C4A7}" type="slidenum">
              <a:rPr lang="en-US" smtClean="0"/>
              <a:t>‹#›</a:t>
            </a:fld>
            <a:endParaRPr lang="en-US"/>
          </a:p>
        </p:txBody>
      </p:sp>
    </p:spTree>
    <p:extLst>
      <p:ext uri="{BB962C8B-B14F-4D97-AF65-F5344CB8AC3E}">
        <p14:creationId xmlns:p14="http://schemas.microsoft.com/office/powerpoint/2010/main" val="930529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9F7FB4B-7A22-4C49-A6CB-7DBC7289F13F}" type="datetime1">
              <a:rPr lang="en-US" smtClean="0"/>
              <a:t>2/28/2024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937117-11BE-4509-98B0-11FC2F19C4A7}" type="slidenum">
              <a:rPr lang="en-US" smtClean="0"/>
              <a:t>‹#›</a:t>
            </a:fld>
            <a:endParaRPr lang="en-US"/>
          </a:p>
        </p:txBody>
      </p:sp>
    </p:spTree>
    <p:extLst>
      <p:ext uri="{BB962C8B-B14F-4D97-AF65-F5344CB8AC3E}">
        <p14:creationId xmlns:p14="http://schemas.microsoft.com/office/powerpoint/2010/main" val="781929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5AE89-D91A-427D-A677-036638C47A21}" type="datetime1">
              <a:rPr lang="en-US" smtClean="0"/>
              <a:t>2/28/2024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937117-11BE-4509-98B0-11FC2F19C4A7}" type="slidenum">
              <a:rPr lang="en-US" smtClean="0"/>
              <a:t>‹#›</a:t>
            </a:fld>
            <a:endParaRPr lang="en-US"/>
          </a:p>
        </p:txBody>
      </p:sp>
    </p:spTree>
    <p:extLst>
      <p:ext uri="{BB962C8B-B14F-4D97-AF65-F5344CB8AC3E}">
        <p14:creationId xmlns:p14="http://schemas.microsoft.com/office/powerpoint/2010/main" val="569144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0100B2-BE16-4B9E-B82C-25A523E5EBC0}" type="datetime1">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937117-11BE-4509-98B0-11FC2F19C4A7}" type="slidenum">
              <a:rPr lang="en-US" smtClean="0"/>
              <a:t>‹#›</a:t>
            </a:fld>
            <a:endParaRPr lang="en-US"/>
          </a:p>
        </p:txBody>
      </p:sp>
    </p:spTree>
    <p:extLst>
      <p:ext uri="{BB962C8B-B14F-4D97-AF65-F5344CB8AC3E}">
        <p14:creationId xmlns:p14="http://schemas.microsoft.com/office/powerpoint/2010/main" val="2528516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3F4700-D9F3-458B-81FA-7D2B8B9B077F}" type="datetime1">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937117-11BE-4509-98B0-11FC2F19C4A7}" type="slidenum">
              <a:rPr lang="en-US" smtClean="0"/>
              <a:t>‹#›</a:t>
            </a:fld>
            <a:endParaRPr lang="en-US"/>
          </a:p>
        </p:txBody>
      </p:sp>
    </p:spTree>
    <p:extLst>
      <p:ext uri="{BB962C8B-B14F-4D97-AF65-F5344CB8AC3E}">
        <p14:creationId xmlns:p14="http://schemas.microsoft.com/office/powerpoint/2010/main" val="2286608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9309D8-1794-45FF-9549-673501DA1A87}" type="datetime1">
              <a:rPr lang="en-US" smtClean="0"/>
              <a:t>2/28/2024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937117-11BE-4509-98B0-11FC2F19C4A7}" type="slidenum">
              <a:rPr lang="en-US" smtClean="0"/>
              <a:t>‹#›</a:t>
            </a:fld>
            <a:endParaRPr lang="en-US"/>
          </a:p>
        </p:txBody>
      </p:sp>
    </p:spTree>
    <p:extLst>
      <p:ext uri="{BB962C8B-B14F-4D97-AF65-F5344CB8AC3E}">
        <p14:creationId xmlns:p14="http://schemas.microsoft.com/office/powerpoint/2010/main" val="741399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3" Type="http://schemas.openxmlformats.org/officeDocument/2006/relationships/image" Target="../media/image13.png"/><Relationship Id="rId7" Type="http://schemas.openxmlformats.org/officeDocument/2006/relationships/image" Target="../media/image17.jpeg"/><Relationship Id="rId12" Type="http://schemas.openxmlformats.org/officeDocument/2006/relationships/image" Target="../media/image22.jpeg"/><Relationship Id="rId2" Type="http://schemas.openxmlformats.org/officeDocument/2006/relationships/notesSlide" Target="../notesSlides/notesSlide4.xml"/><Relationship Id="rId16"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5" Type="http://schemas.openxmlformats.org/officeDocument/2006/relationships/image" Target="../media/image25.pn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 Id="rId14" Type="http://schemas.openxmlformats.org/officeDocument/2006/relationships/image" Target="../media/image24.jpeg"/></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stretch>
            <a:fillRect/>
          </a:stretch>
        </p:blipFill>
        <p:spPr>
          <a:xfrm>
            <a:off x="0" y="274320"/>
            <a:ext cx="5161902" cy="249525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4761" y="544294"/>
            <a:ext cx="1800000" cy="1951200"/>
          </a:xfrm>
          <a:prstGeom prst="rect">
            <a:avLst/>
          </a:prstGeom>
        </p:spPr>
      </p:pic>
      <p:sp>
        <p:nvSpPr>
          <p:cNvPr id="10" name="TextBox 9"/>
          <p:cNvSpPr txBox="1"/>
          <p:nvPr/>
        </p:nvSpPr>
        <p:spPr>
          <a:xfrm>
            <a:off x="1122218" y="2951947"/>
            <a:ext cx="9947564" cy="523220"/>
          </a:xfrm>
          <a:prstGeom prst="rect">
            <a:avLst/>
          </a:prstGeom>
          <a:noFill/>
        </p:spPr>
        <p:txBody>
          <a:bodyPr wrap="square" rtlCol="0">
            <a:spAutoFit/>
          </a:bodyPr>
          <a:lstStyle/>
          <a:p>
            <a:pPr algn="ctr"/>
            <a:r>
              <a:rPr lang="en-US" sz="2800" dirty="0">
                <a:latin typeface="Avenir Next Cyr Medium" panose="020B0603020202020204" pitchFamily="34" charset="0"/>
              </a:rPr>
              <a:t>BitterMasS: predicting bitterness from mass spectra</a:t>
            </a:r>
          </a:p>
        </p:txBody>
      </p:sp>
      <p:sp>
        <p:nvSpPr>
          <p:cNvPr id="11" name="TextBox 10"/>
          <p:cNvSpPr txBox="1"/>
          <p:nvPr/>
        </p:nvSpPr>
        <p:spPr>
          <a:xfrm>
            <a:off x="4775200" y="4404645"/>
            <a:ext cx="2641600" cy="461665"/>
          </a:xfrm>
          <a:prstGeom prst="rect">
            <a:avLst/>
          </a:prstGeom>
          <a:noFill/>
        </p:spPr>
        <p:txBody>
          <a:bodyPr wrap="square" rtlCol="0">
            <a:spAutoFit/>
          </a:bodyPr>
          <a:lstStyle/>
          <a:p>
            <a:pPr algn="ctr"/>
            <a:r>
              <a:rPr lang="en-US" sz="2400" dirty="0">
                <a:latin typeface="Avenir Next Cyr Medium" panose="020B0603020202020204" pitchFamily="34" charset="0"/>
              </a:rPr>
              <a:t>Evgenii Ziaikin</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5481" y="801947"/>
            <a:ext cx="4245701" cy="1440000"/>
          </a:xfrm>
          <a:prstGeom prst="rect">
            <a:avLst/>
          </a:prstGeom>
        </p:spPr>
      </p:pic>
      <p:sp>
        <p:nvSpPr>
          <p:cNvPr id="13" name="TextBox 12"/>
          <p:cNvSpPr txBox="1"/>
          <p:nvPr/>
        </p:nvSpPr>
        <p:spPr>
          <a:xfrm>
            <a:off x="4775200" y="5366155"/>
            <a:ext cx="2641600" cy="830997"/>
          </a:xfrm>
          <a:prstGeom prst="rect">
            <a:avLst/>
          </a:prstGeom>
          <a:noFill/>
        </p:spPr>
        <p:txBody>
          <a:bodyPr wrap="square" rtlCol="0">
            <a:spAutoFit/>
          </a:bodyPr>
          <a:lstStyle/>
          <a:p>
            <a:pPr algn="ctr"/>
            <a:r>
              <a:rPr lang="en-US" sz="2400" u="sng" dirty="0">
                <a:latin typeface="Avenir Next Cyr Medium" panose="020B0603020202020204" pitchFamily="34" charset="0"/>
              </a:rPr>
              <a:t>Supervisor:</a:t>
            </a:r>
          </a:p>
          <a:p>
            <a:pPr algn="ctr"/>
            <a:r>
              <a:rPr lang="en-US" sz="2400" dirty="0">
                <a:latin typeface="Avenir Next Cyr Medium" panose="020B0603020202020204" pitchFamily="34" charset="0"/>
              </a:rPr>
              <a:t>Prof. Masha </a:t>
            </a:r>
            <a:r>
              <a:rPr lang="en-US" sz="2400" dirty="0" err="1">
                <a:latin typeface="Avenir Next Cyr Medium" panose="020B0603020202020204" pitchFamily="34" charset="0"/>
              </a:rPr>
              <a:t>Niv</a:t>
            </a:r>
            <a:endParaRPr lang="en-US" sz="2400" dirty="0">
              <a:latin typeface="Avenir Next Cyr Medium" panose="020B0603020202020204" pitchFamily="34" charset="0"/>
            </a:endParaRPr>
          </a:p>
        </p:txBody>
      </p:sp>
      <p:sp>
        <p:nvSpPr>
          <p:cNvPr id="7" name="Rectangle 3"/>
          <p:cNvSpPr/>
          <p:nvPr/>
        </p:nvSpPr>
        <p:spPr>
          <a:xfrm>
            <a:off x="0" y="0"/>
            <a:ext cx="12192000" cy="27432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Avenir Next Cyr Medium" panose="020B0603020202020204" pitchFamily="34" charset="0"/>
            </a:endParaRPr>
          </a:p>
        </p:txBody>
      </p:sp>
      <p:sp>
        <p:nvSpPr>
          <p:cNvPr id="2" name="Rectangle 1"/>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a:ln>
                <a:noFill/>
              </a:ln>
              <a:solidFill>
                <a:schemeClr val="tx1"/>
              </a:solidFill>
              <a:effectLst/>
              <a:latin typeface="Arial" panose="020B0604020202020204" pitchFamily="34" charset="0"/>
            </a:endParaRPr>
          </a:p>
        </p:txBody>
      </p:sp>
      <p:sp>
        <p:nvSpPr>
          <p:cNvPr id="16" name="Rectangle 3"/>
          <p:cNvSpPr/>
          <p:nvPr/>
        </p:nvSpPr>
        <p:spPr>
          <a:xfrm>
            <a:off x="0" y="6571014"/>
            <a:ext cx="12192000" cy="27432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chemeClr val="bg1"/>
              </a:solidFill>
              <a:latin typeface="Avenir Next Cyr Medium" panose="020B0603020202020204" pitchFamily="34" charset="0"/>
            </a:endParaRPr>
          </a:p>
        </p:txBody>
      </p:sp>
    </p:spTree>
    <p:extLst>
      <p:ext uri="{BB962C8B-B14F-4D97-AF65-F5344CB8AC3E}">
        <p14:creationId xmlns:p14="http://schemas.microsoft.com/office/powerpoint/2010/main" val="25867149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Picture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8746" y="1133178"/>
            <a:ext cx="4365470" cy="2880000"/>
          </a:xfrm>
          <a:prstGeom prst="rect">
            <a:avLst/>
          </a:prstGeom>
        </p:spPr>
      </p:pic>
      <p:sp>
        <p:nvSpPr>
          <p:cNvPr id="4" name="Rectangle 3"/>
          <p:cNvSpPr/>
          <p:nvPr/>
        </p:nvSpPr>
        <p:spPr>
          <a:xfrm>
            <a:off x="0" y="0"/>
            <a:ext cx="12192000" cy="720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venir Next Cyr Medium" panose="020B0603020202020204" pitchFamily="34" charset="0"/>
              </a:rPr>
              <a:t>Generation of descriptors</a:t>
            </a:r>
          </a:p>
        </p:txBody>
      </p:sp>
      <p:graphicFrame>
        <p:nvGraphicFramePr>
          <p:cNvPr id="91" name="Table 51"/>
          <p:cNvGraphicFramePr>
            <a:graphicFrameLocks noGrp="1"/>
          </p:cNvGraphicFramePr>
          <p:nvPr/>
        </p:nvGraphicFramePr>
        <p:xfrm>
          <a:off x="7543577" y="4914585"/>
          <a:ext cx="3564000" cy="396000"/>
        </p:xfrm>
        <a:graphic>
          <a:graphicData uri="http://schemas.openxmlformats.org/drawingml/2006/table">
            <a:tbl>
              <a:tblPr firstRow="1" bandRow="1">
                <a:tableStyleId>{5C22544A-7EE6-4342-B048-85BDC9FD1C3A}</a:tableStyleId>
              </a:tblPr>
              <a:tblGrid>
                <a:gridCol w="396000">
                  <a:extLst>
                    <a:ext uri="{9D8B030D-6E8A-4147-A177-3AD203B41FA5}">
                      <a16:colId xmlns:a16="http://schemas.microsoft.com/office/drawing/2014/main" val="3287036284"/>
                    </a:ext>
                  </a:extLst>
                </a:gridCol>
                <a:gridCol w="396000">
                  <a:extLst>
                    <a:ext uri="{9D8B030D-6E8A-4147-A177-3AD203B41FA5}">
                      <a16:colId xmlns:a16="http://schemas.microsoft.com/office/drawing/2014/main" val="708542964"/>
                    </a:ext>
                  </a:extLst>
                </a:gridCol>
                <a:gridCol w="396000">
                  <a:extLst>
                    <a:ext uri="{9D8B030D-6E8A-4147-A177-3AD203B41FA5}">
                      <a16:colId xmlns:a16="http://schemas.microsoft.com/office/drawing/2014/main" val="2633428315"/>
                    </a:ext>
                  </a:extLst>
                </a:gridCol>
                <a:gridCol w="396000">
                  <a:extLst>
                    <a:ext uri="{9D8B030D-6E8A-4147-A177-3AD203B41FA5}">
                      <a16:colId xmlns:a16="http://schemas.microsoft.com/office/drawing/2014/main" val="3984046257"/>
                    </a:ext>
                  </a:extLst>
                </a:gridCol>
                <a:gridCol w="396000">
                  <a:extLst>
                    <a:ext uri="{9D8B030D-6E8A-4147-A177-3AD203B41FA5}">
                      <a16:colId xmlns:a16="http://schemas.microsoft.com/office/drawing/2014/main" val="1747229230"/>
                    </a:ext>
                  </a:extLst>
                </a:gridCol>
                <a:gridCol w="396000">
                  <a:extLst>
                    <a:ext uri="{9D8B030D-6E8A-4147-A177-3AD203B41FA5}">
                      <a16:colId xmlns:a16="http://schemas.microsoft.com/office/drawing/2014/main" val="2132079725"/>
                    </a:ext>
                  </a:extLst>
                </a:gridCol>
                <a:gridCol w="396000">
                  <a:extLst>
                    <a:ext uri="{9D8B030D-6E8A-4147-A177-3AD203B41FA5}">
                      <a16:colId xmlns:a16="http://schemas.microsoft.com/office/drawing/2014/main" val="980163008"/>
                    </a:ext>
                  </a:extLst>
                </a:gridCol>
                <a:gridCol w="396000">
                  <a:extLst>
                    <a:ext uri="{9D8B030D-6E8A-4147-A177-3AD203B41FA5}">
                      <a16:colId xmlns:a16="http://schemas.microsoft.com/office/drawing/2014/main" val="2041944439"/>
                    </a:ext>
                  </a:extLst>
                </a:gridCol>
                <a:gridCol w="396000">
                  <a:extLst>
                    <a:ext uri="{9D8B030D-6E8A-4147-A177-3AD203B41FA5}">
                      <a16:colId xmlns:a16="http://schemas.microsoft.com/office/drawing/2014/main" val="3859829713"/>
                    </a:ext>
                  </a:extLst>
                </a:gridCol>
              </a:tblGrid>
              <a:tr h="396000">
                <a:tc>
                  <a:txBody>
                    <a:bodyPr/>
                    <a:lstStyle/>
                    <a:p>
                      <a:pPr algn="ctr"/>
                      <a:r>
                        <a:rPr lang="en-US" sz="1200" b="0" dirty="0">
                          <a:solidFill>
                            <a:schemeClr val="tx1"/>
                          </a:solidFill>
                          <a:latin typeface="Avenir Next Cyr" panose="020B0503020202020204" pitchFamily="34" charset="0"/>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latin typeface="Avenir Next Cyr" panose="020B0503020202020204" pitchFamily="34" charset="0"/>
                        </a:rPr>
                        <a:t>20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latin typeface="Avenir Next Cyr" panose="020B0503020202020204" pitchFamily="34"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latin typeface="Avenir Next Cyr" panose="020B0503020202020204" pitchFamily="34" charset="0"/>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latin typeface="Avenir Next Cyr" panose="020B0503020202020204" pitchFamily="34" charset="0"/>
                        </a:rPr>
                        <a:t>60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latin typeface="Avenir Next Cyr" panose="020B0503020202020204" pitchFamily="34" charset="0"/>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latin typeface="Avenir Next Cyr" panose="020B0503020202020204" pitchFamily="34"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latin typeface="Avenir Next Cyr" panose="020B0503020202020204" pitchFamily="34" charset="0"/>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latin typeface="Avenir Next Cyr" panose="020B0503020202020204" pitchFamily="34" charset="0"/>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42557605"/>
                  </a:ext>
                </a:extLst>
              </a:tr>
            </a:tbl>
          </a:graphicData>
        </a:graphic>
      </p:graphicFrame>
      <p:cxnSp>
        <p:nvCxnSpPr>
          <p:cNvPr id="23" name="Прямая со стрелкой 22"/>
          <p:cNvCxnSpPr/>
          <p:nvPr/>
        </p:nvCxnSpPr>
        <p:spPr>
          <a:xfrm flipH="1">
            <a:off x="4478796" y="4019797"/>
            <a:ext cx="1620000" cy="5400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967187" y="5476840"/>
            <a:ext cx="4716780" cy="646331"/>
          </a:xfrm>
          <a:prstGeom prst="rect">
            <a:avLst/>
          </a:prstGeom>
          <a:noFill/>
        </p:spPr>
        <p:txBody>
          <a:bodyPr wrap="square" rtlCol="0">
            <a:spAutoFit/>
          </a:bodyPr>
          <a:lstStyle/>
          <a:p>
            <a:pPr algn="ctr"/>
            <a:r>
              <a:rPr lang="en-US" dirty="0">
                <a:latin typeface="Avenir Next Cyr Medium" panose="020B0603020202020204" pitchFamily="34" charset="0"/>
              </a:rPr>
              <a:t>Each bit is </a:t>
            </a:r>
            <a:r>
              <a:rPr lang="en-US" dirty="0">
                <a:latin typeface="Avenir Next Cyr" panose="020B0503020202020204" pitchFamily="34" charset="0"/>
              </a:rPr>
              <a:t>equal to a </a:t>
            </a:r>
            <a:r>
              <a:rPr lang="en-US" dirty="0">
                <a:latin typeface="Avenir Next Cyr Medium" panose="020B0603020202020204" pitchFamily="34" charset="0"/>
              </a:rPr>
              <a:t>relative intensity value </a:t>
            </a:r>
            <a:r>
              <a:rPr lang="en-US" dirty="0">
                <a:latin typeface="Avenir Next Cyr" panose="020B0503020202020204" pitchFamily="34" charset="0"/>
              </a:rPr>
              <a:t>at the corresponding </a:t>
            </a:r>
            <a:r>
              <a:rPr lang="en-US" dirty="0">
                <a:latin typeface="Avenir Next Cyr Medium" panose="020B0603020202020204" pitchFamily="34" charset="0"/>
              </a:rPr>
              <a:t>m/z</a:t>
            </a:r>
            <a:r>
              <a:rPr lang="ru-RU" dirty="0">
                <a:latin typeface="Avenir Next Cyr Medium" panose="020B0603020202020204" pitchFamily="34" charset="0"/>
              </a:rPr>
              <a:t> </a:t>
            </a:r>
            <a:r>
              <a:rPr lang="en-US" dirty="0">
                <a:latin typeface="Avenir Next Cyr" panose="020B0503020202020204" pitchFamily="34" charset="0"/>
              </a:rPr>
              <a:t>interval</a:t>
            </a:r>
          </a:p>
        </p:txBody>
      </p:sp>
      <p:graphicFrame>
        <p:nvGraphicFramePr>
          <p:cNvPr id="10" name="Table 51"/>
          <p:cNvGraphicFramePr>
            <a:graphicFrameLocks noGrp="1"/>
          </p:cNvGraphicFramePr>
          <p:nvPr/>
        </p:nvGraphicFramePr>
        <p:xfrm>
          <a:off x="2464091" y="4925470"/>
          <a:ext cx="1188000" cy="396000"/>
        </p:xfrm>
        <a:graphic>
          <a:graphicData uri="http://schemas.openxmlformats.org/drawingml/2006/table">
            <a:tbl>
              <a:tblPr firstRow="1" bandRow="1">
                <a:tableStyleId>{5C22544A-7EE6-4342-B048-85BDC9FD1C3A}</a:tableStyleId>
              </a:tblPr>
              <a:tblGrid>
                <a:gridCol w="396000">
                  <a:extLst>
                    <a:ext uri="{9D8B030D-6E8A-4147-A177-3AD203B41FA5}">
                      <a16:colId xmlns:a16="http://schemas.microsoft.com/office/drawing/2014/main" val="3287036284"/>
                    </a:ext>
                  </a:extLst>
                </a:gridCol>
                <a:gridCol w="396000">
                  <a:extLst>
                    <a:ext uri="{9D8B030D-6E8A-4147-A177-3AD203B41FA5}">
                      <a16:colId xmlns:a16="http://schemas.microsoft.com/office/drawing/2014/main" val="708542964"/>
                    </a:ext>
                  </a:extLst>
                </a:gridCol>
                <a:gridCol w="396000">
                  <a:extLst>
                    <a:ext uri="{9D8B030D-6E8A-4147-A177-3AD203B41FA5}">
                      <a16:colId xmlns:a16="http://schemas.microsoft.com/office/drawing/2014/main" val="2633428315"/>
                    </a:ext>
                  </a:extLst>
                </a:gridCol>
              </a:tblGrid>
              <a:tr h="396000">
                <a:tc>
                  <a:txBody>
                    <a:bodyPr/>
                    <a:lstStyle/>
                    <a:p>
                      <a:pPr algn="ctr"/>
                      <a:r>
                        <a:rPr lang="en-US" sz="1200" b="0" dirty="0">
                          <a:solidFill>
                            <a:schemeClr val="tx1"/>
                          </a:solidFill>
                          <a:latin typeface="Avenir Next Cyr" panose="020B0503020202020204" pitchFamily="34" charset="0"/>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latin typeface="Avenir Next Cyr" panose="020B0503020202020204" pitchFamily="34" charset="0"/>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latin typeface="Avenir Next Cyr" panose="020B0503020202020204" pitchFamily="34" charset="0"/>
                        </a:rPr>
                        <a:t>45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42557605"/>
                  </a:ext>
                </a:extLst>
              </a:tr>
            </a:tbl>
          </a:graphicData>
        </a:graphic>
      </p:graphicFrame>
      <p:sp>
        <p:nvSpPr>
          <p:cNvPr id="11" name="TextBox 10"/>
          <p:cNvSpPr txBox="1"/>
          <p:nvPr/>
        </p:nvSpPr>
        <p:spPr>
          <a:xfrm>
            <a:off x="1637385" y="4556138"/>
            <a:ext cx="2841411" cy="369332"/>
          </a:xfrm>
          <a:prstGeom prst="rect">
            <a:avLst/>
          </a:prstGeom>
          <a:noFill/>
        </p:spPr>
        <p:txBody>
          <a:bodyPr wrap="square" rtlCol="0">
            <a:spAutoFit/>
          </a:bodyPr>
          <a:lstStyle/>
          <a:p>
            <a:pPr algn="ctr"/>
            <a:r>
              <a:rPr lang="en-US" dirty="0">
                <a:latin typeface="Avenir Next Cyr" panose="020B0503020202020204" pitchFamily="34" charset="0"/>
              </a:rPr>
              <a:t>instrument descriptors</a:t>
            </a:r>
          </a:p>
        </p:txBody>
      </p:sp>
      <p:sp>
        <p:nvSpPr>
          <p:cNvPr id="12" name="TextBox 11"/>
          <p:cNvSpPr txBox="1"/>
          <p:nvPr/>
        </p:nvSpPr>
        <p:spPr>
          <a:xfrm>
            <a:off x="8119737" y="4561781"/>
            <a:ext cx="2411680" cy="369332"/>
          </a:xfrm>
          <a:prstGeom prst="rect">
            <a:avLst/>
          </a:prstGeom>
          <a:noFill/>
        </p:spPr>
        <p:txBody>
          <a:bodyPr wrap="square" rtlCol="0">
            <a:spAutoFit/>
          </a:bodyPr>
          <a:lstStyle/>
          <a:p>
            <a:pPr algn="ctr"/>
            <a:r>
              <a:rPr lang="en-US" dirty="0">
                <a:latin typeface="Avenir Next Cyr" panose="020B0503020202020204" pitchFamily="34" charset="0"/>
              </a:rPr>
              <a:t>peak descriptors</a:t>
            </a:r>
          </a:p>
        </p:txBody>
      </p:sp>
      <p:cxnSp>
        <p:nvCxnSpPr>
          <p:cNvPr id="17" name="Прямая со стрелкой 16"/>
          <p:cNvCxnSpPr/>
          <p:nvPr/>
        </p:nvCxnSpPr>
        <p:spPr>
          <a:xfrm>
            <a:off x="6098796" y="4019797"/>
            <a:ext cx="1620000" cy="5400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384091" y="5476840"/>
            <a:ext cx="1080000" cy="369332"/>
          </a:xfrm>
          <a:prstGeom prst="rect">
            <a:avLst/>
          </a:prstGeom>
          <a:noFill/>
        </p:spPr>
        <p:txBody>
          <a:bodyPr wrap="square" rtlCol="0">
            <a:spAutoFit/>
          </a:bodyPr>
          <a:lstStyle/>
          <a:p>
            <a:pPr algn="ctr"/>
            <a:r>
              <a:rPr lang="en-US" dirty="0">
                <a:latin typeface="Avenir Next Cyr" panose="020B0503020202020204" pitchFamily="34" charset="0"/>
              </a:rPr>
              <a:t>MS type</a:t>
            </a:r>
          </a:p>
        </p:txBody>
      </p:sp>
      <p:sp>
        <p:nvSpPr>
          <p:cNvPr id="14" name="TextBox 13"/>
          <p:cNvSpPr txBox="1"/>
          <p:nvPr/>
        </p:nvSpPr>
        <p:spPr>
          <a:xfrm>
            <a:off x="2116598" y="5987018"/>
            <a:ext cx="1882984" cy="369332"/>
          </a:xfrm>
          <a:prstGeom prst="rect">
            <a:avLst/>
          </a:prstGeom>
          <a:noFill/>
        </p:spPr>
        <p:txBody>
          <a:bodyPr wrap="square" rtlCol="0">
            <a:spAutoFit/>
          </a:bodyPr>
          <a:lstStyle/>
          <a:p>
            <a:pPr algn="ctr"/>
            <a:r>
              <a:rPr lang="en-US" dirty="0">
                <a:latin typeface="Avenir Next Cyr" panose="020B0503020202020204" pitchFamily="34" charset="0"/>
              </a:rPr>
              <a:t>ionization type</a:t>
            </a:r>
          </a:p>
        </p:txBody>
      </p:sp>
      <p:sp>
        <p:nvSpPr>
          <p:cNvPr id="15" name="TextBox 14"/>
          <p:cNvSpPr txBox="1"/>
          <p:nvPr/>
        </p:nvSpPr>
        <p:spPr>
          <a:xfrm>
            <a:off x="3652090" y="5476840"/>
            <a:ext cx="1995605" cy="369332"/>
          </a:xfrm>
          <a:prstGeom prst="rect">
            <a:avLst/>
          </a:prstGeom>
          <a:noFill/>
        </p:spPr>
        <p:txBody>
          <a:bodyPr wrap="square" rtlCol="0">
            <a:spAutoFit/>
          </a:bodyPr>
          <a:lstStyle/>
          <a:p>
            <a:pPr algn="ctr"/>
            <a:r>
              <a:rPr lang="en-US" dirty="0">
                <a:latin typeface="Avenir Next Cyr" panose="020B0503020202020204" pitchFamily="34" charset="0"/>
              </a:rPr>
              <a:t>ionization energy</a:t>
            </a:r>
          </a:p>
        </p:txBody>
      </p:sp>
      <p:cxnSp>
        <p:nvCxnSpPr>
          <p:cNvPr id="3" name="Прямая соединительная линия 2"/>
          <p:cNvCxnSpPr/>
          <p:nvPr/>
        </p:nvCxnSpPr>
        <p:spPr>
          <a:xfrm>
            <a:off x="3058090" y="5474802"/>
            <a:ext cx="0" cy="540000"/>
          </a:xfrm>
          <a:prstGeom prst="line">
            <a:avLst/>
          </a:prstGeom>
        </p:spPr>
        <p:style>
          <a:lnRef idx="1">
            <a:schemeClr val="dk1"/>
          </a:lnRef>
          <a:fillRef idx="0">
            <a:schemeClr val="dk1"/>
          </a:fillRef>
          <a:effectRef idx="0">
            <a:schemeClr val="dk1"/>
          </a:effectRef>
          <a:fontRef idx="minor">
            <a:schemeClr val="tx1"/>
          </a:fontRef>
        </p:style>
      </p:cxnSp>
      <p:cxnSp>
        <p:nvCxnSpPr>
          <p:cNvPr id="18" name="Прямая соединительная линия 17"/>
          <p:cNvCxnSpPr/>
          <p:nvPr/>
        </p:nvCxnSpPr>
        <p:spPr>
          <a:xfrm flipH="1">
            <a:off x="2464091" y="5474802"/>
            <a:ext cx="216000" cy="216000"/>
          </a:xfrm>
          <a:prstGeom prst="line">
            <a:avLst/>
          </a:prstGeom>
        </p:spPr>
        <p:style>
          <a:lnRef idx="1">
            <a:schemeClr val="dk1"/>
          </a:lnRef>
          <a:fillRef idx="0">
            <a:schemeClr val="dk1"/>
          </a:fillRef>
          <a:effectRef idx="0">
            <a:schemeClr val="dk1"/>
          </a:effectRef>
          <a:fontRef idx="minor">
            <a:schemeClr val="tx1"/>
          </a:fontRef>
        </p:style>
      </p:cxnSp>
      <p:cxnSp>
        <p:nvCxnSpPr>
          <p:cNvPr id="20" name="Прямая соединительная линия 19"/>
          <p:cNvCxnSpPr/>
          <p:nvPr/>
        </p:nvCxnSpPr>
        <p:spPr>
          <a:xfrm flipH="1" flipV="1">
            <a:off x="3436090" y="5476840"/>
            <a:ext cx="216000" cy="216000"/>
          </a:xfrm>
          <a:prstGeom prst="line">
            <a:avLst/>
          </a:prstGeom>
        </p:spPr>
        <p:style>
          <a:lnRef idx="1">
            <a:schemeClr val="dk1"/>
          </a:lnRef>
          <a:fillRef idx="0">
            <a:schemeClr val="dk1"/>
          </a:fillRef>
          <a:effectRef idx="0">
            <a:schemeClr val="dk1"/>
          </a:effectRef>
          <a:fontRef idx="minor">
            <a:schemeClr val="tx1"/>
          </a:fontRef>
        </p:style>
      </p:cxnSp>
      <p:sp>
        <p:nvSpPr>
          <p:cNvPr id="19" name="Rectangle 3"/>
          <p:cNvSpPr/>
          <p:nvPr/>
        </p:nvSpPr>
        <p:spPr>
          <a:xfrm>
            <a:off x="0" y="6571014"/>
            <a:ext cx="12192000" cy="27432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Avenir Next Cyr Medium" panose="020B0603020202020204" pitchFamily="34" charset="0"/>
              </a:rPr>
              <a:t>Ziaikin,</a:t>
            </a:r>
            <a:r>
              <a:rPr lang="ru-RU" sz="1600" dirty="0">
                <a:solidFill>
                  <a:schemeClr val="tx1"/>
                </a:solidFill>
                <a:latin typeface="Avenir Next Cyr Medium" panose="020B0603020202020204" pitchFamily="34" charset="0"/>
              </a:rPr>
              <a:t> </a:t>
            </a:r>
            <a:r>
              <a:rPr lang="en-US" sz="1600" dirty="0">
                <a:solidFill>
                  <a:schemeClr val="tx1"/>
                </a:solidFill>
                <a:latin typeface="Avenir Next Cyr Medium" panose="020B0603020202020204" pitchFamily="34" charset="0"/>
              </a:rPr>
              <a:t>Camacho, Peterson, </a:t>
            </a:r>
            <a:r>
              <a:rPr lang="en-US" sz="1600" dirty="0" err="1">
                <a:solidFill>
                  <a:schemeClr val="tx1"/>
                </a:solidFill>
                <a:latin typeface="Avenir Next Cyr Medium" panose="020B0603020202020204" pitchFamily="34" charset="0"/>
              </a:rPr>
              <a:t>Niv</a:t>
            </a:r>
            <a:r>
              <a:rPr lang="en-US" sz="1600" dirty="0">
                <a:solidFill>
                  <a:schemeClr val="tx1"/>
                </a:solidFill>
                <a:latin typeface="Avenir Next Cyr Medium" panose="020B0603020202020204" pitchFamily="34" charset="0"/>
              </a:rPr>
              <a:t>, BitterMasS: predicting bitterness from mass spectra (submitted for publication)</a:t>
            </a:r>
          </a:p>
        </p:txBody>
      </p:sp>
    </p:spTree>
    <p:extLst>
      <p:ext uri="{BB962C8B-B14F-4D97-AF65-F5344CB8AC3E}">
        <p14:creationId xmlns:p14="http://schemas.microsoft.com/office/powerpoint/2010/main" val="129997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1" grpId="0"/>
      <p:bldP spid="12" grpId="0"/>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720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venir Next Cyr Medium" panose="020B0603020202020204" pitchFamily="34" charset="0"/>
              </a:rPr>
              <a:t>Model training and validation</a:t>
            </a:r>
            <a:endParaRPr lang="en-US" sz="3200" dirty="0">
              <a:solidFill>
                <a:schemeClr val="tx1"/>
              </a:solidFill>
              <a:latin typeface="Avenir Next Cyr Medium" panose="020B0603020202020204" pitchFamily="34" charset="0"/>
            </a:endParaRPr>
          </a:p>
        </p:txBody>
      </p:sp>
      <p:graphicFrame>
        <p:nvGraphicFramePr>
          <p:cNvPr id="25" name="Table 24"/>
          <p:cNvGraphicFramePr>
            <a:graphicFrameLocks noGrp="1"/>
          </p:cNvGraphicFramePr>
          <p:nvPr>
            <p:extLst>
              <p:ext uri="{D42A27DB-BD31-4B8C-83A1-F6EECF244321}">
                <p14:modId xmlns:p14="http://schemas.microsoft.com/office/powerpoint/2010/main" val="2312975007"/>
              </p:ext>
            </p:extLst>
          </p:nvPr>
        </p:nvGraphicFramePr>
        <p:xfrm>
          <a:off x="9400956" y="2314011"/>
          <a:ext cx="900000" cy="900000"/>
        </p:xfrm>
        <a:graphic>
          <a:graphicData uri="http://schemas.openxmlformats.org/drawingml/2006/table">
            <a:tbl>
              <a:tblPr firstRow="1" bandRow="1">
                <a:tableStyleId>{5C22544A-7EE6-4342-B048-85BDC9FD1C3A}</a:tableStyleId>
              </a:tblPr>
              <a:tblGrid>
                <a:gridCol w="180000">
                  <a:extLst>
                    <a:ext uri="{9D8B030D-6E8A-4147-A177-3AD203B41FA5}">
                      <a16:colId xmlns:a16="http://schemas.microsoft.com/office/drawing/2014/main" val="3134283653"/>
                    </a:ext>
                  </a:extLst>
                </a:gridCol>
                <a:gridCol w="180000">
                  <a:extLst>
                    <a:ext uri="{9D8B030D-6E8A-4147-A177-3AD203B41FA5}">
                      <a16:colId xmlns:a16="http://schemas.microsoft.com/office/drawing/2014/main" val="1540133732"/>
                    </a:ext>
                  </a:extLst>
                </a:gridCol>
                <a:gridCol w="180000">
                  <a:extLst>
                    <a:ext uri="{9D8B030D-6E8A-4147-A177-3AD203B41FA5}">
                      <a16:colId xmlns:a16="http://schemas.microsoft.com/office/drawing/2014/main" val="3783739189"/>
                    </a:ext>
                  </a:extLst>
                </a:gridCol>
                <a:gridCol w="180000">
                  <a:extLst>
                    <a:ext uri="{9D8B030D-6E8A-4147-A177-3AD203B41FA5}">
                      <a16:colId xmlns:a16="http://schemas.microsoft.com/office/drawing/2014/main" val="3104530599"/>
                    </a:ext>
                  </a:extLst>
                </a:gridCol>
                <a:gridCol w="180000">
                  <a:extLst>
                    <a:ext uri="{9D8B030D-6E8A-4147-A177-3AD203B41FA5}">
                      <a16:colId xmlns:a16="http://schemas.microsoft.com/office/drawing/2014/main" val="128196527"/>
                    </a:ext>
                  </a:extLst>
                </a:gridCol>
              </a:tblGrid>
              <a:tr h="180000">
                <a:tc>
                  <a:txBody>
                    <a:bodyPr/>
                    <a:lstStyle/>
                    <a:p>
                      <a:pPr algn="ctr"/>
                      <a:endParaRPr lang="en-US" sz="800" dirty="0">
                        <a:latin typeface="Avenir Next Cyr" panose="020B0503020202020204" pitchFamily="34" charset="0"/>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pPr algn="ctr"/>
                      <a:endParaRPr lang="en-US" sz="800" dirty="0">
                        <a:latin typeface="Avenir Next Cyr" panose="020B0503020202020204" pitchFamily="34" charset="0"/>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800" dirty="0">
                        <a:latin typeface="Avenir Next Cyr" panose="020B0503020202020204" pitchFamily="34" charset="0"/>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800" dirty="0">
                        <a:latin typeface="Avenir Next Cyr" panose="020B0503020202020204" pitchFamily="34" charset="0"/>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800" dirty="0">
                        <a:latin typeface="Avenir Next Cyr" panose="020B0503020202020204" pitchFamily="34" charset="0"/>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799594541"/>
                  </a:ext>
                </a:extLst>
              </a:tr>
              <a:tr h="180000">
                <a:tc>
                  <a:txBody>
                    <a:bodyPr/>
                    <a:lstStyle/>
                    <a:p>
                      <a:pPr algn="ctr"/>
                      <a:endParaRPr lang="en-US" sz="800" dirty="0">
                        <a:latin typeface="Avenir Next Cyr" panose="020B0503020202020204" pitchFamily="34" charset="0"/>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800" dirty="0">
                        <a:latin typeface="Avenir Next Cyr" panose="020B0503020202020204" pitchFamily="34" charset="0"/>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pPr algn="ctr"/>
                      <a:endParaRPr lang="en-US" sz="800" dirty="0">
                        <a:latin typeface="Avenir Next Cyr" panose="020B0503020202020204" pitchFamily="34" charset="0"/>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800" dirty="0">
                        <a:latin typeface="Avenir Next Cyr" panose="020B0503020202020204" pitchFamily="34" charset="0"/>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800" dirty="0">
                        <a:latin typeface="Avenir Next Cyr" panose="020B0503020202020204" pitchFamily="34" charset="0"/>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826967105"/>
                  </a:ext>
                </a:extLst>
              </a:tr>
              <a:tr h="180000">
                <a:tc>
                  <a:txBody>
                    <a:bodyPr/>
                    <a:lstStyle/>
                    <a:p>
                      <a:pPr algn="ctr"/>
                      <a:endParaRPr lang="en-US" sz="800" dirty="0">
                        <a:latin typeface="Avenir Next Cyr" panose="020B0503020202020204" pitchFamily="34" charset="0"/>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800" dirty="0">
                        <a:latin typeface="Avenir Next Cyr" panose="020B0503020202020204" pitchFamily="34" charset="0"/>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800" dirty="0">
                        <a:latin typeface="Avenir Next Cyr" panose="020B0503020202020204" pitchFamily="34" charset="0"/>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pPr algn="ctr"/>
                      <a:endParaRPr lang="en-US" sz="800" dirty="0">
                        <a:latin typeface="Avenir Next Cyr" panose="020B0503020202020204" pitchFamily="34" charset="0"/>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800" dirty="0">
                        <a:latin typeface="Avenir Next Cyr" panose="020B0503020202020204" pitchFamily="34" charset="0"/>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013366851"/>
                  </a:ext>
                </a:extLst>
              </a:tr>
              <a:tr h="180000">
                <a:tc>
                  <a:txBody>
                    <a:bodyPr/>
                    <a:lstStyle/>
                    <a:p>
                      <a:pPr algn="ctr"/>
                      <a:endParaRPr lang="en-US" sz="800" dirty="0">
                        <a:latin typeface="Avenir Next Cyr" panose="020B0503020202020204" pitchFamily="34" charset="0"/>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800" dirty="0">
                        <a:latin typeface="Avenir Next Cyr" panose="020B0503020202020204" pitchFamily="34" charset="0"/>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800" dirty="0">
                        <a:latin typeface="Avenir Next Cyr" panose="020B0503020202020204" pitchFamily="34" charset="0"/>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800" dirty="0">
                        <a:latin typeface="Avenir Next Cyr" panose="020B0503020202020204" pitchFamily="34" charset="0"/>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pPr algn="ctr"/>
                      <a:endParaRPr lang="en-US" sz="800" dirty="0">
                        <a:latin typeface="Avenir Next Cyr" panose="020B0503020202020204" pitchFamily="34" charset="0"/>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028712300"/>
                  </a:ext>
                </a:extLst>
              </a:tr>
              <a:tr h="180000">
                <a:tc>
                  <a:txBody>
                    <a:bodyPr/>
                    <a:lstStyle/>
                    <a:p>
                      <a:pPr algn="ctr"/>
                      <a:endParaRPr lang="en-US" sz="800" dirty="0">
                        <a:latin typeface="Avenir Next Cyr" panose="020B0503020202020204" pitchFamily="34" charset="0"/>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800" dirty="0">
                        <a:latin typeface="Avenir Next Cyr" panose="020B0503020202020204" pitchFamily="34" charset="0"/>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800" dirty="0">
                        <a:latin typeface="Avenir Next Cyr" panose="020B0503020202020204" pitchFamily="34" charset="0"/>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800" dirty="0">
                        <a:latin typeface="Avenir Next Cyr" panose="020B0503020202020204" pitchFamily="34" charset="0"/>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800" dirty="0">
                        <a:latin typeface="Avenir Next Cyr" panose="020B0503020202020204" pitchFamily="34" charset="0"/>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151247771"/>
                  </a:ext>
                </a:extLst>
              </a:tr>
            </a:tbl>
          </a:graphicData>
        </a:graphic>
      </p:graphicFrame>
      <p:grpSp>
        <p:nvGrpSpPr>
          <p:cNvPr id="3" name="Группа 2"/>
          <p:cNvGrpSpPr/>
          <p:nvPr/>
        </p:nvGrpSpPr>
        <p:grpSpPr>
          <a:xfrm>
            <a:off x="1637272" y="3112754"/>
            <a:ext cx="900004" cy="1309058"/>
            <a:chOff x="1637272" y="3112754"/>
            <a:chExt cx="900004" cy="1309058"/>
          </a:xfrm>
        </p:grpSpPr>
        <p:sp>
          <p:nvSpPr>
            <p:cNvPr id="7" name="Flowchart: Direct Access Storage 6"/>
            <p:cNvSpPr/>
            <p:nvPr/>
          </p:nvSpPr>
          <p:spPr>
            <a:xfrm rot="16200000">
              <a:off x="1907272" y="3791812"/>
              <a:ext cx="360000" cy="900000"/>
            </a:xfrm>
            <a:prstGeom prst="flowChartMagneticDrum">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Direct Access Storage 7"/>
            <p:cNvSpPr/>
            <p:nvPr/>
          </p:nvSpPr>
          <p:spPr>
            <a:xfrm rot="16200000">
              <a:off x="1907272" y="3557413"/>
              <a:ext cx="360000" cy="900000"/>
            </a:xfrm>
            <a:prstGeom prst="flowChartMagneticDrum">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Direct Access Storage 8"/>
            <p:cNvSpPr/>
            <p:nvPr/>
          </p:nvSpPr>
          <p:spPr>
            <a:xfrm rot="16200000">
              <a:off x="1907272" y="3317990"/>
              <a:ext cx="360000" cy="900000"/>
            </a:xfrm>
            <a:prstGeom prst="flowChartMagneticDrum">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irect Access Storage 9"/>
            <p:cNvSpPr/>
            <p:nvPr/>
          </p:nvSpPr>
          <p:spPr>
            <a:xfrm rot="16200000">
              <a:off x="1907272" y="3083591"/>
              <a:ext cx="360000" cy="900000"/>
            </a:xfrm>
            <a:prstGeom prst="flowChartMagneticDrum">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irect Access Storage 10"/>
            <p:cNvSpPr/>
            <p:nvPr/>
          </p:nvSpPr>
          <p:spPr>
            <a:xfrm rot="16200000">
              <a:off x="1907276" y="2842754"/>
              <a:ext cx="360000" cy="900000"/>
            </a:xfrm>
            <a:prstGeom prst="flowChartMagneticDrum">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1508866" y="4456098"/>
            <a:ext cx="1156809" cy="369332"/>
          </a:xfrm>
          <a:prstGeom prst="rect">
            <a:avLst/>
          </a:prstGeom>
          <a:noFill/>
        </p:spPr>
        <p:txBody>
          <a:bodyPr wrap="square" rtlCol="0">
            <a:spAutoFit/>
          </a:bodyPr>
          <a:lstStyle/>
          <a:p>
            <a:pPr algn="ctr"/>
            <a:r>
              <a:rPr lang="en-US" dirty="0">
                <a:latin typeface="Avenir Next Cyr" panose="020B0503020202020204" pitchFamily="34" charset="0"/>
              </a:rPr>
              <a:t>dataset</a:t>
            </a:r>
          </a:p>
        </p:txBody>
      </p:sp>
      <p:sp>
        <p:nvSpPr>
          <p:cNvPr id="12" name="TextBox 11"/>
          <p:cNvSpPr txBox="1"/>
          <p:nvPr/>
        </p:nvSpPr>
        <p:spPr>
          <a:xfrm>
            <a:off x="3696619" y="5319595"/>
            <a:ext cx="1649915" cy="369332"/>
          </a:xfrm>
          <a:prstGeom prst="rect">
            <a:avLst/>
          </a:prstGeom>
          <a:noFill/>
        </p:spPr>
        <p:txBody>
          <a:bodyPr wrap="square" rtlCol="0">
            <a:spAutoFit/>
          </a:bodyPr>
          <a:lstStyle/>
          <a:p>
            <a:pPr algn="ctr"/>
            <a:r>
              <a:rPr lang="en-US" dirty="0">
                <a:latin typeface="Avenir Next Cyr" panose="020B0503020202020204" pitchFamily="34" charset="0"/>
              </a:rPr>
              <a:t>test set (20%)</a:t>
            </a:r>
          </a:p>
        </p:txBody>
      </p:sp>
      <p:sp>
        <p:nvSpPr>
          <p:cNvPr id="18" name="Flowchart: Direct Access Storage 17"/>
          <p:cNvSpPr/>
          <p:nvPr/>
        </p:nvSpPr>
        <p:spPr>
          <a:xfrm rot="16200000">
            <a:off x="4341577" y="4689595"/>
            <a:ext cx="360000" cy="900000"/>
          </a:xfrm>
          <a:prstGeom prst="flowChartMagneticDrum">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Группа 5">
            <a:extLst>
              <a:ext uri="{FF2B5EF4-FFF2-40B4-BE49-F238E27FC236}">
                <a16:creationId xmlns:a16="http://schemas.microsoft.com/office/drawing/2014/main" id="{96DC4744-A9A3-F652-327E-BA5981EFB9E8}"/>
              </a:ext>
            </a:extLst>
          </p:cNvPr>
          <p:cNvGrpSpPr/>
          <p:nvPr/>
        </p:nvGrpSpPr>
        <p:grpSpPr>
          <a:xfrm>
            <a:off x="4036460" y="2215915"/>
            <a:ext cx="900000" cy="1068221"/>
            <a:chOff x="4036460" y="2215915"/>
            <a:chExt cx="900000" cy="1068221"/>
          </a:xfrm>
        </p:grpSpPr>
        <p:sp>
          <p:nvSpPr>
            <p:cNvPr id="19" name="Flowchart: Direct Access Storage 18"/>
            <p:cNvSpPr/>
            <p:nvPr/>
          </p:nvSpPr>
          <p:spPr>
            <a:xfrm rot="16200000">
              <a:off x="4306460" y="2654136"/>
              <a:ext cx="360000" cy="900000"/>
            </a:xfrm>
            <a:prstGeom prst="flowChartMagneticDrum">
              <a:avLst/>
            </a:pr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Direct Access Storage 19"/>
            <p:cNvSpPr/>
            <p:nvPr/>
          </p:nvSpPr>
          <p:spPr>
            <a:xfrm rot="16200000">
              <a:off x="4306460" y="2419737"/>
              <a:ext cx="360000" cy="900000"/>
            </a:xfrm>
            <a:prstGeom prst="flowChartMagneticDrum">
              <a:avLst/>
            </a:pr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irect Access Storage 20"/>
            <p:cNvSpPr/>
            <p:nvPr/>
          </p:nvSpPr>
          <p:spPr>
            <a:xfrm rot="16200000">
              <a:off x="4306460" y="2180314"/>
              <a:ext cx="360000" cy="900000"/>
            </a:xfrm>
            <a:prstGeom prst="flowChartMagneticDrum">
              <a:avLst/>
            </a:pr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Direct Access Storage 21"/>
            <p:cNvSpPr/>
            <p:nvPr/>
          </p:nvSpPr>
          <p:spPr>
            <a:xfrm rot="16200000">
              <a:off x="4306460" y="1945915"/>
              <a:ext cx="360000" cy="900000"/>
            </a:xfrm>
            <a:prstGeom prst="flowChartMagneticDrum">
              <a:avLst/>
            </a:pr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p:cNvSpPr txBox="1"/>
          <p:nvPr/>
        </p:nvSpPr>
        <p:spPr>
          <a:xfrm>
            <a:off x="3479689" y="3282040"/>
            <a:ext cx="2013542" cy="369332"/>
          </a:xfrm>
          <a:prstGeom prst="rect">
            <a:avLst/>
          </a:prstGeom>
          <a:noFill/>
        </p:spPr>
        <p:txBody>
          <a:bodyPr wrap="square" rtlCol="0">
            <a:spAutoFit/>
          </a:bodyPr>
          <a:lstStyle/>
          <a:p>
            <a:pPr algn="ctr"/>
            <a:r>
              <a:rPr lang="en-US" dirty="0">
                <a:latin typeface="Avenir Next Cyr" panose="020B0503020202020204" pitchFamily="34" charset="0"/>
              </a:rPr>
              <a:t>training set (80%)</a:t>
            </a:r>
          </a:p>
        </p:txBody>
      </p:sp>
      <p:sp>
        <p:nvSpPr>
          <p:cNvPr id="26" name="TextBox 25"/>
          <p:cNvSpPr txBox="1"/>
          <p:nvPr/>
        </p:nvSpPr>
        <p:spPr>
          <a:xfrm>
            <a:off x="8840315" y="3218109"/>
            <a:ext cx="2021281" cy="646331"/>
          </a:xfrm>
          <a:prstGeom prst="rect">
            <a:avLst/>
          </a:prstGeom>
          <a:noFill/>
        </p:spPr>
        <p:txBody>
          <a:bodyPr wrap="square" rtlCol="0">
            <a:spAutoFit/>
          </a:bodyPr>
          <a:lstStyle/>
          <a:p>
            <a:pPr algn="ctr"/>
            <a:r>
              <a:rPr lang="en-US" dirty="0">
                <a:latin typeface="Avenir Next Cyr" panose="020B0503020202020204" pitchFamily="34" charset="0"/>
              </a:rPr>
              <a:t>5-fold</a:t>
            </a:r>
          </a:p>
          <a:p>
            <a:pPr algn="ctr"/>
            <a:r>
              <a:rPr lang="en-US" dirty="0">
                <a:latin typeface="Avenir Next Cyr" panose="020B0503020202020204" pitchFamily="34" charset="0"/>
              </a:rPr>
              <a:t>cross-validation</a:t>
            </a:r>
          </a:p>
        </p:txBody>
      </p:sp>
      <p:grpSp>
        <p:nvGrpSpPr>
          <p:cNvPr id="41" name="Group 40"/>
          <p:cNvGrpSpPr/>
          <p:nvPr/>
        </p:nvGrpSpPr>
        <p:grpSpPr>
          <a:xfrm>
            <a:off x="8043335" y="4779595"/>
            <a:ext cx="900000" cy="707260"/>
            <a:chOff x="6686741" y="4719490"/>
            <a:chExt cx="900000" cy="707260"/>
          </a:xfrm>
        </p:grpSpPr>
        <p:sp>
          <p:nvSpPr>
            <p:cNvPr id="28" name="Flowchart: Terminator 27"/>
            <p:cNvSpPr/>
            <p:nvPr/>
          </p:nvSpPr>
          <p:spPr>
            <a:xfrm>
              <a:off x="6686741" y="5291750"/>
              <a:ext cx="900000" cy="90000"/>
            </a:xfrm>
            <a:prstGeom prst="flowChartTermina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046741" y="5246750"/>
              <a:ext cx="180000" cy="1800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Terminator 32"/>
            <p:cNvSpPr/>
            <p:nvPr/>
          </p:nvSpPr>
          <p:spPr>
            <a:xfrm>
              <a:off x="6686741" y="5029020"/>
              <a:ext cx="900000" cy="90000"/>
            </a:xfrm>
            <a:prstGeom prst="flowChartTermina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776741" y="4984020"/>
              <a:ext cx="180000" cy="1800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Terminator 36"/>
            <p:cNvSpPr/>
            <p:nvPr/>
          </p:nvSpPr>
          <p:spPr>
            <a:xfrm>
              <a:off x="6686741" y="4764490"/>
              <a:ext cx="900000" cy="90000"/>
            </a:xfrm>
            <a:prstGeom prst="flowChartTermina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7316741" y="4719490"/>
              <a:ext cx="180000" cy="1800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Rectangle 42"/>
          <p:cNvSpPr/>
          <p:nvPr/>
        </p:nvSpPr>
        <p:spPr>
          <a:xfrm>
            <a:off x="7471546" y="5482135"/>
            <a:ext cx="2043578" cy="646331"/>
          </a:xfrm>
          <a:prstGeom prst="rect">
            <a:avLst/>
          </a:prstGeom>
        </p:spPr>
        <p:txBody>
          <a:bodyPr wrap="square">
            <a:spAutoFit/>
          </a:bodyPr>
          <a:lstStyle/>
          <a:p>
            <a:pPr algn="ctr"/>
            <a:r>
              <a:rPr lang="en-US" dirty="0" err="1">
                <a:latin typeface="Avenir Next Cyr" panose="020B0503020202020204" pitchFamily="34" charset="0"/>
              </a:rPr>
              <a:t>hyperparameters</a:t>
            </a:r>
            <a:r>
              <a:rPr lang="en-US" dirty="0">
                <a:latin typeface="Avenir Next Cyr" panose="020B0503020202020204" pitchFamily="34" charset="0"/>
              </a:rPr>
              <a:t> optimization</a:t>
            </a:r>
          </a:p>
        </p:txBody>
      </p:sp>
      <p:pic>
        <p:nvPicPr>
          <p:cNvPr id="45"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5783" y="2149901"/>
            <a:ext cx="1085850" cy="1304925"/>
          </a:xfrm>
          <a:prstGeom prst="rect">
            <a:avLst/>
          </a:prstGeom>
        </p:spPr>
      </p:pic>
      <p:sp>
        <p:nvSpPr>
          <p:cNvPr id="46" name="Rectangle 45"/>
          <p:cNvSpPr/>
          <p:nvPr/>
        </p:nvSpPr>
        <p:spPr>
          <a:xfrm>
            <a:off x="6146919" y="3454794"/>
            <a:ext cx="2043578" cy="369332"/>
          </a:xfrm>
          <a:prstGeom prst="rect">
            <a:avLst/>
          </a:prstGeom>
        </p:spPr>
        <p:txBody>
          <a:bodyPr wrap="square">
            <a:spAutoFit/>
          </a:bodyPr>
          <a:lstStyle/>
          <a:p>
            <a:pPr algn="ctr"/>
            <a:r>
              <a:rPr lang="en-US" dirty="0">
                <a:latin typeface="Avenir Next Cyr" panose="020B0503020202020204" pitchFamily="34" charset="0"/>
              </a:rPr>
              <a:t>model training</a:t>
            </a:r>
          </a:p>
        </p:txBody>
      </p:sp>
      <p:cxnSp>
        <p:nvCxnSpPr>
          <p:cNvPr id="49" name="Straight Arrow Connector 48"/>
          <p:cNvCxnSpPr/>
          <p:nvPr/>
        </p:nvCxnSpPr>
        <p:spPr>
          <a:xfrm flipV="1">
            <a:off x="2852636" y="2754486"/>
            <a:ext cx="900000" cy="90000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H="1" flipV="1">
            <a:off x="7323335" y="3799750"/>
            <a:ext cx="720000" cy="90000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H="1">
            <a:off x="8943335" y="3799750"/>
            <a:ext cx="720000" cy="90000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V="1">
            <a:off x="8018364" y="2764011"/>
            <a:ext cx="1080000"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flipV="1">
            <a:off x="5239052" y="2764011"/>
            <a:ext cx="1080000"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a:off x="2852636" y="4169220"/>
            <a:ext cx="900000" cy="90000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flipH="1">
            <a:off x="5216585" y="5134125"/>
            <a:ext cx="2520000"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5712381" y="4699750"/>
            <a:ext cx="1528407" cy="338554"/>
          </a:xfrm>
          <a:prstGeom prst="rect">
            <a:avLst/>
          </a:prstGeom>
        </p:spPr>
        <p:txBody>
          <a:bodyPr wrap="square">
            <a:spAutoFit/>
          </a:bodyPr>
          <a:lstStyle/>
          <a:p>
            <a:pPr algn="ctr"/>
            <a:r>
              <a:rPr lang="en-US" sz="1600" dirty="0">
                <a:latin typeface="Avenir Next Cyr" panose="020B0503020202020204" pitchFamily="34" charset="0"/>
              </a:rPr>
              <a:t>validation</a:t>
            </a:r>
          </a:p>
        </p:txBody>
      </p:sp>
      <p:sp>
        <p:nvSpPr>
          <p:cNvPr id="5" name="Прямоугольник 4"/>
          <p:cNvSpPr/>
          <p:nvPr/>
        </p:nvSpPr>
        <p:spPr>
          <a:xfrm>
            <a:off x="2619819" y="3622615"/>
            <a:ext cx="1698515" cy="584775"/>
          </a:xfrm>
          <a:prstGeom prst="rect">
            <a:avLst/>
          </a:prstGeom>
        </p:spPr>
        <p:txBody>
          <a:bodyPr wrap="square">
            <a:spAutoFit/>
          </a:bodyPr>
          <a:lstStyle/>
          <a:p>
            <a:pPr algn="ctr"/>
            <a:r>
              <a:rPr lang="ru-RU" sz="1600" dirty="0" err="1">
                <a:latin typeface="Avenir Next Cyr Medium" panose="020B0603020202020204" pitchFamily="34" charset="0"/>
              </a:rPr>
              <a:t>Split</a:t>
            </a:r>
            <a:r>
              <a:rPr lang="ru-RU" sz="1600" dirty="0">
                <a:latin typeface="Avenir Next Cyr Medium" panose="020B0603020202020204" pitchFamily="34" charset="0"/>
              </a:rPr>
              <a:t> </a:t>
            </a:r>
            <a:r>
              <a:rPr lang="ru-RU" sz="1600" dirty="0" err="1">
                <a:latin typeface="Avenir Next Cyr Medium" panose="020B0603020202020204" pitchFamily="34" charset="0"/>
              </a:rPr>
              <a:t>is</a:t>
            </a:r>
            <a:r>
              <a:rPr lang="ru-RU" sz="1600" dirty="0">
                <a:latin typeface="Avenir Next Cyr Medium" panose="020B0603020202020204" pitchFamily="34" charset="0"/>
              </a:rPr>
              <a:t> </a:t>
            </a:r>
            <a:r>
              <a:rPr lang="ru-RU" sz="1600" dirty="0" err="1">
                <a:latin typeface="Avenir Next Cyr Medium" panose="020B0603020202020204" pitchFamily="34" charset="0"/>
              </a:rPr>
              <a:t>made</a:t>
            </a:r>
            <a:r>
              <a:rPr lang="ru-RU" sz="1600" dirty="0">
                <a:latin typeface="Avenir Next Cyr Medium" panose="020B0603020202020204" pitchFamily="34" charset="0"/>
              </a:rPr>
              <a:t> </a:t>
            </a:r>
            <a:r>
              <a:rPr lang="ru-RU" sz="1600" dirty="0" err="1">
                <a:latin typeface="Avenir Next Cyr Medium" panose="020B0603020202020204" pitchFamily="34" charset="0"/>
              </a:rPr>
              <a:t>by</a:t>
            </a:r>
            <a:r>
              <a:rPr lang="ru-RU" sz="1600" dirty="0">
                <a:latin typeface="Avenir Next Cyr Medium" panose="020B0603020202020204" pitchFamily="34" charset="0"/>
              </a:rPr>
              <a:t> </a:t>
            </a:r>
            <a:r>
              <a:rPr lang="ru-RU" sz="1600" dirty="0" err="1">
                <a:latin typeface="Avenir Next Cyr Medium" panose="020B0603020202020204" pitchFamily="34" charset="0"/>
              </a:rPr>
              <a:t>compounds</a:t>
            </a:r>
            <a:endParaRPr lang="ru-RU" sz="1600" dirty="0">
              <a:latin typeface="Avenir Next Cyr Medium" panose="020B0603020202020204" pitchFamily="34" charset="0"/>
            </a:endParaRPr>
          </a:p>
        </p:txBody>
      </p:sp>
      <p:sp>
        <p:nvSpPr>
          <p:cNvPr id="14" name="Прямоугольник 13"/>
          <p:cNvSpPr/>
          <p:nvPr/>
        </p:nvSpPr>
        <p:spPr>
          <a:xfrm>
            <a:off x="4859924" y="1054723"/>
            <a:ext cx="2472152" cy="400110"/>
          </a:xfrm>
          <a:prstGeom prst="rect">
            <a:avLst/>
          </a:prstGeom>
        </p:spPr>
        <p:txBody>
          <a:bodyPr wrap="none">
            <a:spAutoFit/>
          </a:bodyPr>
          <a:lstStyle/>
          <a:p>
            <a:r>
              <a:rPr lang="ru-RU" sz="2000" dirty="0" err="1">
                <a:latin typeface="Avenir Next Cyr Medium" panose="020B0603020202020204" pitchFamily="34" charset="0"/>
              </a:rPr>
              <a:t>Repeating</a:t>
            </a:r>
            <a:r>
              <a:rPr lang="ru-RU" sz="2000" dirty="0">
                <a:latin typeface="Avenir Next Cyr Medium" panose="020B0603020202020204" pitchFamily="34" charset="0"/>
              </a:rPr>
              <a:t> 20 </a:t>
            </a:r>
            <a:r>
              <a:rPr lang="ru-RU" sz="2000" dirty="0" err="1">
                <a:latin typeface="Avenir Next Cyr Medium" panose="020B0603020202020204" pitchFamily="34" charset="0"/>
              </a:rPr>
              <a:t>times</a:t>
            </a:r>
            <a:endParaRPr lang="ru-RU" sz="2000" dirty="0">
              <a:latin typeface="Avenir Next Cyr Medium" panose="020B0603020202020204" pitchFamily="34" charset="0"/>
            </a:endParaRPr>
          </a:p>
        </p:txBody>
      </p:sp>
      <p:sp>
        <p:nvSpPr>
          <p:cNvPr id="50" name="Rectangle 45"/>
          <p:cNvSpPr/>
          <p:nvPr/>
        </p:nvSpPr>
        <p:spPr>
          <a:xfrm>
            <a:off x="6146919" y="1734543"/>
            <a:ext cx="2043578" cy="369332"/>
          </a:xfrm>
          <a:prstGeom prst="rect">
            <a:avLst/>
          </a:prstGeom>
        </p:spPr>
        <p:txBody>
          <a:bodyPr wrap="square">
            <a:spAutoFit/>
          </a:bodyPr>
          <a:lstStyle/>
          <a:p>
            <a:pPr algn="ctr"/>
            <a:r>
              <a:rPr lang="en-US" dirty="0">
                <a:latin typeface="Avenir Next Cyr" panose="020B0503020202020204" pitchFamily="34" charset="0"/>
              </a:rPr>
              <a:t>random forest</a:t>
            </a:r>
          </a:p>
        </p:txBody>
      </p:sp>
      <p:sp>
        <p:nvSpPr>
          <p:cNvPr id="44" name="Rectangle 3"/>
          <p:cNvSpPr/>
          <p:nvPr/>
        </p:nvSpPr>
        <p:spPr>
          <a:xfrm>
            <a:off x="0" y="6571014"/>
            <a:ext cx="12192000" cy="27432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Avenir Next Cyr Medium" panose="020B0603020202020204" pitchFamily="34" charset="0"/>
              </a:rPr>
              <a:t>Ziaikin,</a:t>
            </a:r>
            <a:r>
              <a:rPr lang="ru-RU" sz="1600" dirty="0">
                <a:solidFill>
                  <a:schemeClr val="tx1"/>
                </a:solidFill>
                <a:latin typeface="Avenir Next Cyr Medium" panose="020B0603020202020204" pitchFamily="34" charset="0"/>
              </a:rPr>
              <a:t> </a:t>
            </a:r>
            <a:r>
              <a:rPr lang="en-US" sz="1600" dirty="0">
                <a:solidFill>
                  <a:schemeClr val="tx1"/>
                </a:solidFill>
                <a:latin typeface="Avenir Next Cyr Medium" panose="020B0603020202020204" pitchFamily="34" charset="0"/>
              </a:rPr>
              <a:t>Camacho, Peterson, </a:t>
            </a:r>
            <a:r>
              <a:rPr lang="en-US" sz="1600" dirty="0" err="1">
                <a:solidFill>
                  <a:schemeClr val="tx1"/>
                </a:solidFill>
                <a:latin typeface="Avenir Next Cyr Medium" panose="020B0603020202020204" pitchFamily="34" charset="0"/>
              </a:rPr>
              <a:t>Niv</a:t>
            </a:r>
            <a:r>
              <a:rPr lang="en-US" sz="1600" dirty="0">
                <a:solidFill>
                  <a:schemeClr val="tx1"/>
                </a:solidFill>
                <a:latin typeface="Avenir Next Cyr Medium" panose="020B0603020202020204" pitchFamily="34" charset="0"/>
              </a:rPr>
              <a:t>, BitterMasS: predicting bitterness from mass spectra (submitted for publication)</a:t>
            </a:r>
          </a:p>
        </p:txBody>
      </p:sp>
    </p:spTree>
    <p:extLst>
      <p:ext uri="{BB962C8B-B14F-4D97-AF65-F5344CB8AC3E}">
        <p14:creationId xmlns:p14="http://schemas.microsoft.com/office/powerpoint/2010/main" val="61193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P spid="23" grpId="0"/>
      <p:bldP spid="26" grpId="0"/>
      <p:bldP spid="43" grpId="0"/>
      <p:bldP spid="46" grpId="0"/>
      <p:bldP spid="48" grpId="0"/>
      <p:bldP spid="5" grpId="0"/>
      <p:bldP spid="14" grpId="0"/>
      <p:bldP spid="5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211" y="1347412"/>
            <a:ext cx="4643021" cy="4596189"/>
          </a:xfrm>
          <a:prstGeom prst="rect">
            <a:avLst/>
          </a:prstGeom>
        </p:spPr>
      </p:pic>
      <p:sp>
        <p:nvSpPr>
          <p:cNvPr id="4" name="Rectangle 3"/>
          <p:cNvSpPr/>
          <p:nvPr/>
        </p:nvSpPr>
        <p:spPr>
          <a:xfrm>
            <a:off x="0" y="0"/>
            <a:ext cx="12192000" cy="720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venir Next Cyr Medium" panose="020B0603020202020204" pitchFamily="34" charset="0"/>
              </a:rPr>
              <a:t>20 random splitting, training and validation results</a:t>
            </a:r>
            <a:endParaRPr lang="en-US" sz="3200" dirty="0">
              <a:solidFill>
                <a:schemeClr val="tx1"/>
              </a:solidFill>
              <a:latin typeface="Avenir Next Cyr Medium" panose="020B0603020202020204" pitchFamily="34"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340802270"/>
              </p:ext>
            </p:extLst>
          </p:nvPr>
        </p:nvGraphicFramePr>
        <p:xfrm>
          <a:off x="4837789" y="2941701"/>
          <a:ext cx="7200000" cy="1097280"/>
        </p:xfrm>
        <a:graphic>
          <a:graphicData uri="http://schemas.openxmlformats.org/drawingml/2006/table">
            <a:tbl>
              <a:tblPr firstRow="1" firstCol="1" bandRow="1">
                <a:tableStyleId>{5C22544A-7EE6-4342-B048-85BDC9FD1C3A}</a:tableStyleId>
              </a:tblPr>
              <a:tblGrid>
                <a:gridCol w="1440000">
                  <a:extLst>
                    <a:ext uri="{9D8B030D-6E8A-4147-A177-3AD203B41FA5}">
                      <a16:colId xmlns:a16="http://schemas.microsoft.com/office/drawing/2014/main" val="2492566490"/>
                    </a:ext>
                  </a:extLst>
                </a:gridCol>
                <a:gridCol w="1440000">
                  <a:extLst>
                    <a:ext uri="{9D8B030D-6E8A-4147-A177-3AD203B41FA5}">
                      <a16:colId xmlns:a16="http://schemas.microsoft.com/office/drawing/2014/main" val="2247895527"/>
                    </a:ext>
                  </a:extLst>
                </a:gridCol>
                <a:gridCol w="1440000">
                  <a:extLst>
                    <a:ext uri="{9D8B030D-6E8A-4147-A177-3AD203B41FA5}">
                      <a16:colId xmlns:a16="http://schemas.microsoft.com/office/drawing/2014/main" val="1203195164"/>
                    </a:ext>
                  </a:extLst>
                </a:gridCol>
                <a:gridCol w="1440000">
                  <a:extLst>
                    <a:ext uri="{9D8B030D-6E8A-4147-A177-3AD203B41FA5}">
                      <a16:colId xmlns:a16="http://schemas.microsoft.com/office/drawing/2014/main" val="3015172756"/>
                    </a:ext>
                  </a:extLst>
                </a:gridCol>
                <a:gridCol w="1440000">
                  <a:extLst>
                    <a:ext uri="{9D8B030D-6E8A-4147-A177-3AD203B41FA5}">
                      <a16:colId xmlns:a16="http://schemas.microsoft.com/office/drawing/2014/main" val="3916559526"/>
                    </a:ext>
                  </a:extLst>
                </a:gridCol>
              </a:tblGrid>
              <a:tr h="0">
                <a:tc>
                  <a:txBody>
                    <a:bodyPr/>
                    <a:lstStyle/>
                    <a:p>
                      <a:pPr algn="ctr">
                        <a:lnSpc>
                          <a:spcPct val="150000"/>
                        </a:lnSpc>
                        <a:spcAft>
                          <a:spcPts val="0"/>
                        </a:spcAft>
                      </a:pPr>
                      <a:r>
                        <a:rPr lang="en-US" sz="1600" b="0" dirty="0">
                          <a:solidFill>
                            <a:schemeClr val="tx1"/>
                          </a:solidFill>
                          <a:effectLst/>
                          <a:latin typeface="Avenir Next Cyr Medium" panose="020B0603020202020204" pitchFamily="34" charset="0"/>
                        </a:rPr>
                        <a:t>Set</a:t>
                      </a:r>
                      <a:endParaRPr lang="ru-RU" sz="1600" b="0" dirty="0">
                        <a:solidFill>
                          <a:schemeClr val="tx1"/>
                        </a:solidFill>
                        <a:effectLst/>
                        <a:latin typeface="Avenir Next Cyr Medium" panose="020B0603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b="0" dirty="0">
                          <a:solidFill>
                            <a:schemeClr val="tx1"/>
                          </a:solidFill>
                          <a:effectLst/>
                          <a:latin typeface="Avenir Next Cyr Medium" panose="020B0603020202020204" pitchFamily="34" charset="0"/>
                        </a:rPr>
                        <a:t>Precision</a:t>
                      </a:r>
                      <a:endParaRPr lang="ru-RU" sz="1600" b="0" dirty="0">
                        <a:solidFill>
                          <a:schemeClr val="tx1"/>
                        </a:solidFill>
                        <a:effectLst/>
                        <a:latin typeface="Avenir Next Cyr Medium" panose="020B0603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b="0" dirty="0">
                          <a:solidFill>
                            <a:schemeClr val="tx1"/>
                          </a:solidFill>
                          <a:effectLst/>
                          <a:latin typeface="Avenir Next Cyr Medium" panose="020B0603020202020204" pitchFamily="34" charset="0"/>
                        </a:rPr>
                        <a:t>Recall</a:t>
                      </a:r>
                      <a:endParaRPr lang="ru-RU" sz="1600" b="0" dirty="0">
                        <a:solidFill>
                          <a:schemeClr val="tx1"/>
                        </a:solidFill>
                        <a:effectLst/>
                        <a:latin typeface="Avenir Next Cyr Medium" panose="020B0603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b="0" dirty="0">
                          <a:solidFill>
                            <a:schemeClr val="tx1"/>
                          </a:solidFill>
                          <a:effectLst/>
                          <a:latin typeface="Avenir Next Cyr Medium" panose="020B0603020202020204" pitchFamily="34" charset="0"/>
                        </a:rPr>
                        <a:t>BA</a:t>
                      </a:r>
                      <a:endParaRPr lang="ru-RU" sz="1600" b="0" dirty="0">
                        <a:solidFill>
                          <a:schemeClr val="tx1"/>
                        </a:solidFill>
                        <a:effectLst/>
                        <a:latin typeface="Avenir Next Cyr Medium" panose="020B0603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b="0" dirty="0">
                          <a:solidFill>
                            <a:schemeClr val="tx1"/>
                          </a:solidFill>
                          <a:effectLst/>
                          <a:latin typeface="Avenir Next Cyr Medium" panose="020B0603020202020204" pitchFamily="34" charset="0"/>
                        </a:rPr>
                        <a:t>F1-score</a:t>
                      </a:r>
                      <a:endParaRPr lang="ru-RU" sz="1600" b="0" dirty="0">
                        <a:solidFill>
                          <a:schemeClr val="tx1"/>
                        </a:solidFill>
                        <a:effectLst/>
                        <a:latin typeface="Avenir Next Cyr Medium" panose="020B0603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89414045"/>
                  </a:ext>
                </a:extLst>
              </a:tr>
              <a:tr h="0">
                <a:tc>
                  <a:txBody>
                    <a:bodyPr/>
                    <a:lstStyle/>
                    <a:p>
                      <a:pPr algn="ctr">
                        <a:lnSpc>
                          <a:spcPct val="150000"/>
                        </a:lnSpc>
                        <a:spcAft>
                          <a:spcPts val="0"/>
                        </a:spcAft>
                      </a:pPr>
                      <a:r>
                        <a:rPr lang="en-US" sz="1600" b="0" dirty="0">
                          <a:solidFill>
                            <a:schemeClr val="tx1"/>
                          </a:solidFill>
                          <a:effectLst/>
                          <a:latin typeface="Avenir Next Cyr Medium" panose="020B0603020202020204" pitchFamily="34" charset="0"/>
                        </a:rPr>
                        <a:t>Training</a:t>
                      </a:r>
                      <a:endParaRPr lang="ru-RU" sz="1600" b="0" dirty="0">
                        <a:solidFill>
                          <a:schemeClr val="tx1"/>
                        </a:solidFill>
                        <a:effectLst/>
                        <a:latin typeface="Avenir Next Cyr Medium" panose="020B0603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b="0" dirty="0">
                          <a:solidFill>
                            <a:schemeClr val="tx1"/>
                          </a:solidFill>
                          <a:effectLst/>
                          <a:latin typeface="Avenir Next Cyr" panose="020B0503020202020204" pitchFamily="34" charset="0"/>
                        </a:rPr>
                        <a:t>0.91±0.01</a:t>
                      </a:r>
                      <a:endParaRPr lang="ru-RU" sz="1600" b="0" dirty="0">
                        <a:solidFill>
                          <a:schemeClr val="tx1"/>
                        </a:solidFill>
                        <a:effectLst/>
                        <a:latin typeface="Avenir Next Cyr" panose="020B0503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b="0" dirty="0">
                          <a:solidFill>
                            <a:schemeClr val="tx1"/>
                          </a:solidFill>
                          <a:effectLst/>
                          <a:latin typeface="Avenir Next Cyr" panose="020B0503020202020204" pitchFamily="34" charset="0"/>
                        </a:rPr>
                        <a:t>0.98±0.01</a:t>
                      </a:r>
                      <a:endParaRPr lang="ru-RU" sz="1600" b="0" dirty="0">
                        <a:solidFill>
                          <a:schemeClr val="tx1"/>
                        </a:solidFill>
                        <a:effectLst/>
                        <a:latin typeface="Avenir Next Cyr" panose="020B0503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b="0" dirty="0">
                          <a:solidFill>
                            <a:schemeClr val="tx1"/>
                          </a:solidFill>
                          <a:effectLst/>
                          <a:latin typeface="Avenir Next Cyr" panose="020B0503020202020204" pitchFamily="34" charset="0"/>
                        </a:rPr>
                        <a:t>0.90±0.01</a:t>
                      </a:r>
                      <a:endParaRPr lang="ru-RU" sz="1600" b="0" dirty="0">
                        <a:solidFill>
                          <a:schemeClr val="tx1"/>
                        </a:solidFill>
                        <a:effectLst/>
                        <a:latin typeface="Avenir Next Cyr" panose="020B0503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b="0" dirty="0">
                          <a:solidFill>
                            <a:schemeClr val="tx1"/>
                          </a:solidFill>
                          <a:effectLst/>
                          <a:latin typeface="Avenir Next Cyr" panose="020B0503020202020204" pitchFamily="34" charset="0"/>
                        </a:rPr>
                        <a:t>0.94±0.01</a:t>
                      </a:r>
                      <a:endParaRPr lang="ru-RU" sz="1600" b="0" dirty="0">
                        <a:solidFill>
                          <a:schemeClr val="tx1"/>
                        </a:solidFill>
                        <a:effectLst/>
                        <a:latin typeface="Avenir Next Cyr" panose="020B0503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71632513"/>
                  </a:ext>
                </a:extLst>
              </a:tr>
              <a:tr h="0">
                <a:tc>
                  <a:txBody>
                    <a:bodyPr/>
                    <a:lstStyle/>
                    <a:p>
                      <a:pPr algn="ctr">
                        <a:lnSpc>
                          <a:spcPct val="150000"/>
                        </a:lnSpc>
                        <a:spcAft>
                          <a:spcPts val="0"/>
                        </a:spcAft>
                      </a:pPr>
                      <a:r>
                        <a:rPr lang="en-US" sz="1600" b="0" dirty="0">
                          <a:solidFill>
                            <a:schemeClr val="tx1"/>
                          </a:solidFill>
                          <a:effectLst/>
                          <a:latin typeface="Avenir Next Cyr Medium" panose="020B0603020202020204" pitchFamily="34" charset="0"/>
                        </a:rPr>
                        <a:t>Test</a:t>
                      </a:r>
                      <a:endParaRPr lang="ru-RU" sz="1600" b="0" dirty="0">
                        <a:solidFill>
                          <a:schemeClr val="tx1"/>
                        </a:solidFill>
                        <a:effectLst/>
                        <a:latin typeface="Avenir Next Cyr Medium" panose="020B0603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b="0" dirty="0">
                          <a:solidFill>
                            <a:schemeClr val="tx1"/>
                          </a:solidFill>
                          <a:effectLst/>
                          <a:latin typeface="Avenir Next Cyr" panose="020B0503020202020204" pitchFamily="34" charset="0"/>
                        </a:rPr>
                        <a:t>0.83±0.06</a:t>
                      </a:r>
                      <a:endParaRPr lang="ru-RU" sz="1600" b="0" dirty="0">
                        <a:solidFill>
                          <a:schemeClr val="tx1"/>
                        </a:solidFill>
                        <a:effectLst/>
                        <a:latin typeface="Avenir Next Cyr" panose="020B0503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b="0" dirty="0">
                          <a:solidFill>
                            <a:schemeClr val="tx1"/>
                          </a:solidFill>
                          <a:effectLst/>
                          <a:latin typeface="Avenir Next Cyr" panose="020B0503020202020204" pitchFamily="34" charset="0"/>
                        </a:rPr>
                        <a:t>0.90±0.03</a:t>
                      </a:r>
                      <a:endParaRPr lang="ru-RU" sz="1600" b="0" dirty="0">
                        <a:solidFill>
                          <a:schemeClr val="tx1"/>
                        </a:solidFill>
                        <a:effectLst/>
                        <a:latin typeface="Avenir Next Cyr" panose="020B0503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b="0" dirty="0">
                          <a:solidFill>
                            <a:srgbClr val="FF0000"/>
                          </a:solidFill>
                          <a:effectLst/>
                          <a:latin typeface="Avenir Next Cyr Medium" panose="020B0603020202020204" pitchFamily="34" charset="0"/>
                        </a:rPr>
                        <a:t>0.78±0.05</a:t>
                      </a:r>
                      <a:endParaRPr lang="ru-RU" sz="1600" b="0" dirty="0">
                        <a:solidFill>
                          <a:srgbClr val="FF0000"/>
                        </a:solidFill>
                        <a:effectLst/>
                        <a:latin typeface="Avenir Next Cyr Medium" panose="020B0603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b="0" dirty="0">
                          <a:solidFill>
                            <a:schemeClr val="tx1"/>
                          </a:solidFill>
                          <a:effectLst/>
                          <a:latin typeface="Avenir Next Cyr" panose="020B0503020202020204" pitchFamily="34" charset="0"/>
                        </a:rPr>
                        <a:t>0.86±0.04</a:t>
                      </a:r>
                      <a:endParaRPr lang="ru-RU" sz="1600" b="0" dirty="0">
                        <a:solidFill>
                          <a:schemeClr val="tx1"/>
                        </a:solidFill>
                        <a:effectLst/>
                        <a:latin typeface="Avenir Next Cyr" panose="020B0503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88330153"/>
                  </a:ext>
                </a:extLst>
              </a:tr>
            </a:tbl>
          </a:graphicData>
        </a:graphic>
      </p:graphicFrame>
      <p:sp>
        <p:nvSpPr>
          <p:cNvPr id="10" name="Прямоугольник 9"/>
          <p:cNvSpPr/>
          <p:nvPr/>
        </p:nvSpPr>
        <p:spPr>
          <a:xfrm>
            <a:off x="4837789" y="4920491"/>
            <a:ext cx="7200000" cy="646331"/>
          </a:xfrm>
          <a:prstGeom prst="rect">
            <a:avLst/>
          </a:prstGeom>
        </p:spPr>
        <p:txBody>
          <a:bodyPr wrap="square">
            <a:spAutoFit/>
          </a:bodyPr>
          <a:lstStyle/>
          <a:p>
            <a:r>
              <a:rPr lang="en-US" dirty="0">
                <a:latin typeface="Avenir Next Cyr" panose="020B0503020202020204" pitchFamily="34" charset="0"/>
              </a:rPr>
              <a:t>The </a:t>
            </a:r>
            <a:r>
              <a:rPr lang="en-US" b="1" dirty="0">
                <a:latin typeface="Avenir Next Cyr" panose="020B0503020202020204" pitchFamily="34" charset="0"/>
              </a:rPr>
              <a:t>best model</a:t>
            </a:r>
            <a:r>
              <a:rPr lang="en-US" dirty="0">
                <a:latin typeface="Avenir Next Cyr" panose="020B0503020202020204" pitchFamily="34" charset="0"/>
              </a:rPr>
              <a:t> was selected based on the </a:t>
            </a:r>
            <a:r>
              <a:rPr lang="en-US" b="1" dirty="0">
                <a:latin typeface="Avenir Next Cyr" panose="020B0503020202020204" pitchFamily="34" charset="0"/>
              </a:rPr>
              <a:t>highest BA value </a:t>
            </a:r>
            <a:r>
              <a:rPr lang="en-US" dirty="0">
                <a:latin typeface="Avenir Next Cyr" panose="020B0503020202020204" pitchFamily="34" charset="0"/>
              </a:rPr>
              <a:t>on the test set</a:t>
            </a:r>
          </a:p>
        </p:txBody>
      </p:sp>
      <p:sp>
        <p:nvSpPr>
          <p:cNvPr id="7" name="Rectangle 3"/>
          <p:cNvSpPr/>
          <p:nvPr/>
        </p:nvSpPr>
        <p:spPr>
          <a:xfrm>
            <a:off x="0" y="6571014"/>
            <a:ext cx="12192000" cy="27432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Avenir Next Cyr Medium" panose="020B0603020202020204" pitchFamily="34" charset="0"/>
              </a:rPr>
              <a:t>Ziaikin,</a:t>
            </a:r>
            <a:r>
              <a:rPr lang="ru-RU" sz="1600" dirty="0">
                <a:solidFill>
                  <a:schemeClr val="tx1"/>
                </a:solidFill>
                <a:latin typeface="Avenir Next Cyr Medium" panose="020B0603020202020204" pitchFamily="34" charset="0"/>
              </a:rPr>
              <a:t> </a:t>
            </a:r>
            <a:r>
              <a:rPr lang="en-US" sz="1600" dirty="0">
                <a:solidFill>
                  <a:schemeClr val="tx1"/>
                </a:solidFill>
                <a:latin typeface="Avenir Next Cyr Medium" panose="020B0603020202020204" pitchFamily="34" charset="0"/>
              </a:rPr>
              <a:t>Camacho, Peterson, </a:t>
            </a:r>
            <a:r>
              <a:rPr lang="en-US" sz="1600" dirty="0" err="1">
                <a:solidFill>
                  <a:schemeClr val="tx1"/>
                </a:solidFill>
                <a:latin typeface="Avenir Next Cyr Medium" panose="020B0603020202020204" pitchFamily="34" charset="0"/>
              </a:rPr>
              <a:t>Niv</a:t>
            </a:r>
            <a:r>
              <a:rPr lang="en-US" sz="1600" dirty="0">
                <a:solidFill>
                  <a:schemeClr val="tx1"/>
                </a:solidFill>
                <a:latin typeface="Avenir Next Cyr Medium" panose="020B0603020202020204" pitchFamily="34" charset="0"/>
              </a:rPr>
              <a:t>, BitterMasS: predicting bitterness from mass spectra (submitted for publication)</a:t>
            </a:r>
          </a:p>
        </p:txBody>
      </p:sp>
    </p:spTree>
    <p:extLst>
      <p:ext uri="{BB962C8B-B14F-4D97-AF65-F5344CB8AC3E}">
        <p14:creationId xmlns:p14="http://schemas.microsoft.com/office/powerpoint/2010/main" val="26967931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720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venir Next Cyr Medium" panose="020B0603020202020204" pitchFamily="34" charset="0"/>
              </a:rPr>
              <a:t>Base model feature importance</a:t>
            </a:r>
            <a:endParaRPr lang="en-US" sz="3200" dirty="0">
              <a:solidFill>
                <a:schemeClr val="tx1"/>
              </a:solidFill>
              <a:latin typeface="Avenir Next Cyr Medium" panose="020B0603020202020204" pitchFamily="34" charset="0"/>
            </a:endParaRPr>
          </a:p>
        </p:txBody>
      </p:sp>
      <p:grpSp>
        <p:nvGrpSpPr>
          <p:cNvPr id="22" name="Группа 21"/>
          <p:cNvGrpSpPr/>
          <p:nvPr/>
        </p:nvGrpSpPr>
        <p:grpSpPr>
          <a:xfrm>
            <a:off x="3807598" y="1013509"/>
            <a:ext cx="6862804" cy="5229332"/>
            <a:chOff x="648339" y="1013509"/>
            <a:chExt cx="6862804" cy="5229332"/>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339" y="1382841"/>
              <a:ext cx="4323184" cy="4860000"/>
            </a:xfrm>
            <a:prstGeom prst="rect">
              <a:avLst/>
            </a:prstGeom>
          </p:spPr>
        </p:pic>
        <p:sp>
          <p:nvSpPr>
            <p:cNvPr id="12" name="Rectangle 47"/>
            <p:cNvSpPr/>
            <p:nvPr/>
          </p:nvSpPr>
          <p:spPr>
            <a:xfrm>
              <a:off x="1766969" y="1013509"/>
              <a:ext cx="2085924" cy="369332"/>
            </a:xfrm>
            <a:prstGeom prst="rect">
              <a:avLst/>
            </a:prstGeom>
          </p:spPr>
          <p:txBody>
            <a:bodyPr wrap="square">
              <a:spAutoFit/>
            </a:bodyPr>
            <a:lstStyle/>
            <a:p>
              <a:pPr algn="ctr"/>
              <a:r>
                <a:rPr lang="en-US" dirty="0">
                  <a:latin typeface="Avenir Next Cyr Medium" panose="020B0603020202020204" pitchFamily="34" charset="0"/>
                </a:rPr>
                <a:t>Top 20 features</a:t>
              </a:r>
            </a:p>
          </p:txBody>
        </p:sp>
        <p:sp>
          <p:nvSpPr>
            <p:cNvPr id="7" name="Правая фигурная скобка 6"/>
            <p:cNvSpPr/>
            <p:nvPr/>
          </p:nvSpPr>
          <p:spPr>
            <a:xfrm>
              <a:off x="4971523" y="1473503"/>
              <a:ext cx="180000" cy="612000"/>
            </a:xfrm>
            <a:prstGeom prst="rightBrace">
              <a:avLst>
                <a:gd name="adj1" fmla="val 41935"/>
                <a:gd name="adj2" fmla="val 50000"/>
              </a:avLst>
            </a:prstGeom>
            <a:ln w="19050"/>
          </p:spPr>
          <p:style>
            <a:lnRef idx="2">
              <a:schemeClr val="dk1"/>
            </a:lnRef>
            <a:fillRef idx="0">
              <a:schemeClr val="dk1"/>
            </a:fillRef>
            <a:effectRef idx="1">
              <a:schemeClr val="dk1"/>
            </a:effectRef>
            <a:fontRef idx="minor">
              <a:schemeClr val="tx1"/>
            </a:fontRef>
          </p:style>
          <p:txBody>
            <a:bodyPr rtlCol="0" anchor="ctr"/>
            <a:lstStyle/>
            <a:p>
              <a:pPr algn="ctr"/>
              <a:endParaRPr lang="ru-RU"/>
            </a:p>
          </p:txBody>
        </p:sp>
        <p:sp>
          <p:nvSpPr>
            <p:cNvPr id="13" name="Правая фигурная скобка 12"/>
            <p:cNvSpPr/>
            <p:nvPr/>
          </p:nvSpPr>
          <p:spPr>
            <a:xfrm>
              <a:off x="4971523" y="2085503"/>
              <a:ext cx="180000" cy="3564000"/>
            </a:xfrm>
            <a:prstGeom prst="rightBrace">
              <a:avLst>
                <a:gd name="adj1" fmla="val 41935"/>
                <a:gd name="adj2" fmla="val 50000"/>
              </a:avLst>
            </a:prstGeom>
            <a:ln w="19050"/>
          </p:spPr>
          <p:style>
            <a:lnRef idx="2">
              <a:schemeClr val="dk1"/>
            </a:lnRef>
            <a:fillRef idx="0">
              <a:schemeClr val="dk1"/>
            </a:fillRef>
            <a:effectRef idx="1">
              <a:schemeClr val="dk1"/>
            </a:effectRef>
            <a:fontRef idx="minor">
              <a:schemeClr val="tx1"/>
            </a:fontRef>
          </p:style>
          <p:txBody>
            <a:bodyPr rtlCol="0" anchor="ctr"/>
            <a:lstStyle/>
            <a:p>
              <a:pPr algn="ctr"/>
              <a:endParaRPr lang="ru-RU"/>
            </a:p>
          </p:txBody>
        </p:sp>
        <p:sp>
          <p:nvSpPr>
            <p:cNvPr id="15" name="Овал 14"/>
            <p:cNvSpPr/>
            <p:nvPr/>
          </p:nvSpPr>
          <p:spPr>
            <a:xfrm>
              <a:off x="4926523" y="5508535"/>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Овал 15"/>
            <p:cNvSpPr/>
            <p:nvPr/>
          </p:nvSpPr>
          <p:spPr>
            <a:xfrm>
              <a:off x="4926523" y="5367567"/>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Овал 16"/>
            <p:cNvSpPr/>
            <p:nvPr/>
          </p:nvSpPr>
          <p:spPr>
            <a:xfrm>
              <a:off x="4926523" y="5222115"/>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Rectangle 47"/>
            <p:cNvSpPr/>
            <p:nvPr/>
          </p:nvSpPr>
          <p:spPr>
            <a:xfrm>
              <a:off x="5151523" y="1610226"/>
              <a:ext cx="2359620" cy="338554"/>
            </a:xfrm>
            <a:prstGeom prst="rect">
              <a:avLst/>
            </a:prstGeom>
          </p:spPr>
          <p:txBody>
            <a:bodyPr wrap="square">
              <a:spAutoFit/>
            </a:bodyPr>
            <a:lstStyle/>
            <a:p>
              <a:r>
                <a:rPr lang="en-US" sz="1600" dirty="0">
                  <a:latin typeface="Avenir Next Cyr" panose="020B0503020202020204" pitchFamily="34" charset="0"/>
                </a:rPr>
                <a:t>total importance: 10%</a:t>
              </a:r>
            </a:p>
          </p:txBody>
        </p:sp>
        <p:sp>
          <p:nvSpPr>
            <p:cNvPr id="19" name="Rectangle 47"/>
            <p:cNvSpPr/>
            <p:nvPr/>
          </p:nvSpPr>
          <p:spPr>
            <a:xfrm>
              <a:off x="5151523" y="3698226"/>
              <a:ext cx="2256983" cy="338554"/>
            </a:xfrm>
            <a:prstGeom prst="rect">
              <a:avLst/>
            </a:prstGeom>
          </p:spPr>
          <p:txBody>
            <a:bodyPr wrap="square">
              <a:spAutoFit/>
            </a:bodyPr>
            <a:lstStyle/>
            <a:p>
              <a:r>
                <a:rPr lang="en-US" sz="1600" dirty="0">
                  <a:latin typeface="Avenir Next Cyr" panose="020B0503020202020204" pitchFamily="34" charset="0"/>
                </a:rPr>
                <a:t>total importance: 90%</a:t>
              </a:r>
            </a:p>
          </p:txBody>
        </p:sp>
      </p:grpSp>
      <p:sp>
        <p:nvSpPr>
          <p:cNvPr id="3" name="Прямоугольник 2"/>
          <p:cNvSpPr/>
          <p:nvPr/>
        </p:nvSpPr>
        <p:spPr>
          <a:xfrm>
            <a:off x="114300" y="5710019"/>
            <a:ext cx="4143375" cy="646331"/>
          </a:xfrm>
          <a:prstGeom prst="rect">
            <a:avLst/>
          </a:prstGeom>
        </p:spPr>
        <p:txBody>
          <a:bodyPr wrap="square">
            <a:spAutoFit/>
          </a:bodyPr>
          <a:lstStyle/>
          <a:p>
            <a:r>
              <a:rPr lang="en-US" dirty="0">
                <a:latin typeface="Avenir Next Cyr Medium" panose="020B0603020202020204" pitchFamily="34" charset="0"/>
              </a:rPr>
              <a:t>S</a:t>
            </a:r>
            <a:r>
              <a:rPr lang="ru-RU" dirty="0" err="1">
                <a:latin typeface="Avenir Next Cyr Medium" panose="020B0603020202020204" pitchFamily="34" charset="0"/>
              </a:rPr>
              <a:t>quare</a:t>
            </a:r>
            <a:r>
              <a:rPr lang="ru-RU" dirty="0">
                <a:latin typeface="Avenir Next Cyr Medium" panose="020B0603020202020204" pitchFamily="34" charset="0"/>
              </a:rPr>
              <a:t> </a:t>
            </a:r>
            <a:r>
              <a:rPr lang="ru-RU" dirty="0" err="1">
                <a:latin typeface="Avenir Next Cyr Medium" panose="020B0603020202020204" pitchFamily="34" charset="0"/>
              </a:rPr>
              <a:t>brackets</a:t>
            </a:r>
            <a:r>
              <a:rPr lang="ru-RU" dirty="0">
                <a:latin typeface="Avenir Next Cyr Medium" panose="020B0603020202020204" pitchFamily="34" charset="0"/>
              </a:rPr>
              <a:t> </a:t>
            </a:r>
            <a:r>
              <a:rPr lang="ru-RU" dirty="0" err="1">
                <a:latin typeface="Avenir Next Cyr" panose="020B0503020202020204" pitchFamily="34" charset="0"/>
              </a:rPr>
              <a:t>indicate</a:t>
            </a:r>
            <a:r>
              <a:rPr lang="ru-RU" dirty="0">
                <a:latin typeface="Avenir Next Cyr" panose="020B0503020202020204" pitchFamily="34" charset="0"/>
              </a:rPr>
              <a:t> </a:t>
            </a:r>
            <a:r>
              <a:rPr lang="ru-RU" dirty="0" err="1">
                <a:latin typeface="Avenir Next Cyr" panose="020B0503020202020204" pitchFamily="34" charset="0"/>
              </a:rPr>
              <a:t>the</a:t>
            </a:r>
            <a:r>
              <a:rPr lang="ru-RU" dirty="0">
                <a:latin typeface="Avenir Next Cyr" panose="020B0503020202020204" pitchFamily="34" charset="0"/>
              </a:rPr>
              <a:t> </a:t>
            </a:r>
            <a:r>
              <a:rPr lang="ru-RU" dirty="0" err="1">
                <a:latin typeface="Avenir Next Cyr Medium" panose="020B0603020202020204" pitchFamily="34" charset="0"/>
              </a:rPr>
              <a:t>intervals</a:t>
            </a:r>
            <a:r>
              <a:rPr lang="ru-RU" dirty="0">
                <a:latin typeface="Avenir Next Cyr Medium" panose="020B0603020202020204" pitchFamily="34" charset="0"/>
              </a:rPr>
              <a:t> </a:t>
            </a:r>
            <a:r>
              <a:rPr lang="ru-RU" dirty="0" err="1">
                <a:latin typeface="Avenir Next Cyr Medium" panose="020B0603020202020204" pitchFamily="34" charset="0"/>
              </a:rPr>
              <a:t>of</a:t>
            </a:r>
            <a:r>
              <a:rPr lang="ru-RU" dirty="0">
                <a:latin typeface="Avenir Next Cyr Medium" panose="020B0603020202020204" pitchFamily="34" charset="0"/>
              </a:rPr>
              <a:t> m/z </a:t>
            </a:r>
            <a:r>
              <a:rPr lang="ru-RU" dirty="0" err="1">
                <a:latin typeface="Avenir Next Cyr Medium" panose="020B0603020202020204" pitchFamily="34" charset="0"/>
              </a:rPr>
              <a:t>values</a:t>
            </a:r>
            <a:r>
              <a:rPr lang="ru-RU" dirty="0">
                <a:latin typeface="Avenir Next Cyr" panose="020B0503020202020204" pitchFamily="34" charset="0"/>
              </a:rPr>
              <a:t> </a:t>
            </a:r>
            <a:r>
              <a:rPr lang="ru-RU" dirty="0" err="1">
                <a:latin typeface="Avenir Next Cyr" panose="020B0503020202020204" pitchFamily="34" charset="0"/>
              </a:rPr>
              <a:t>that</a:t>
            </a:r>
            <a:r>
              <a:rPr lang="ru-RU" dirty="0">
                <a:latin typeface="Avenir Next Cyr" panose="020B0503020202020204" pitchFamily="34" charset="0"/>
              </a:rPr>
              <a:t> </a:t>
            </a:r>
            <a:r>
              <a:rPr lang="ru-RU" dirty="0" err="1">
                <a:latin typeface="Avenir Next Cyr" panose="020B0503020202020204" pitchFamily="34" charset="0"/>
              </a:rPr>
              <a:t>fall</a:t>
            </a:r>
            <a:r>
              <a:rPr lang="ru-RU" dirty="0">
                <a:latin typeface="Avenir Next Cyr" panose="020B0503020202020204" pitchFamily="34" charset="0"/>
              </a:rPr>
              <a:t> </a:t>
            </a:r>
            <a:r>
              <a:rPr lang="ru-RU" dirty="0" err="1">
                <a:latin typeface="Avenir Next Cyr" panose="020B0503020202020204" pitchFamily="34" charset="0"/>
              </a:rPr>
              <a:t>into</a:t>
            </a:r>
            <a:r>
              <a:rPr lang="ru-RU" dirty="0">
                <a:latin typeface="Avenir Next Cyr" panose="020B0503020202020204" pitchFamily="34" charset="0"/>
              </a:rPr>
              <a:t> </a:t>
            </a:r>
            <a:r>
              <a:rPr lang="ru-RU" dirty="0" err="1">
                <a:latin typeface="Avenir Next Cyr" panose="020B0503020202020204" pitchFamily="34" charset="0"/>
              </a:rPr>
              <a:t>the</a:t>
            </a:r>
            <a:r>
              <a:rPr lang="ru-RU" dirty="0">
                <a:latin typeface="Avenir Next Cyr" panose="020B0503020202020204" pitchFamily="34" charset="0"/>
              </a:rPr>
              <a:t> </a:t>
            </a:r>
            <a:r>
              <a:rPr lang="ru-RU" dirty="0" err="1">
                <a:latin typeface="Avenir Next Cyr" panose="020B0503020202020204" pitchFamily="34" charset="0"/>
              </a:rPr>
              <a:t>bin</a:t>
            </a:r>
            <a:endParaRPr lang="ru-RU" dirty="0">
              <a:latin typeface="Avenir Next Cyr" panose="020B0503020202020204" pitchFamily="34" charset="0"/>
            </a:endParaRPr>
          </a:p>
        </p:txBody>
      </p:sp>
      <p:sp>
        <p:nvSpPr>
          <p:cNvPr id="20" name="Rectangle 3"/>
          <p:cNvSpPr/>
          <p:nvPr/>
        </p:nvSpPr>
        <p:spPr>
          <a:xfrm>
            <a:off x="0" y="6571014"/>
            <a:ext cx="12192000" cy="27432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Avenir Next Cyr Medium" panose="020B0603020202020204" pitchFamily="34" charset="0"/>
              </a:rPr>
              <a:t>Ziaikin,</a:t>
            </a:r>
            <a:r>
              <a:rPr lang="ru-RU" sz="1600" dirty="0">
                <a:solidFill>
                  <a:schemeClr val="tx1"/>
                </a:solidFill>
                <a:latin typeface="Avenir Next Cyr Medium" panose="020B0603020202020204" pitchFamily="34" charset="0"/>
              </a:rPr>
              <a:t> </a:t>
            </a:r>
            <a:r>
              <a:rPr lang="en-US" sz="1600" dirty="0">
                <a:solidFill>
                  <a:schemeClr val="tx1"/>
                </a:solidFill>
                <a:latin typeface="Avenir Next Cyr Medium" panose="020B0603020202020204" pitchFamily="34" charset="0"/>
              </a:rPr>
              <a:t>Camacho, Peterson, </a:t>
            </a:r>
            <a:r>
              <a:rPr lang="en-US" sz="1600" dirty="0" err="1">
                <a:solidFill>
                  <a:schemeClr val="tx1"/>
                </a:solidFill>
                <a:latin typeface="Avenir Next Cyr Medium" panose="020B0603020202020204" pitchFamily="34" charset="0"/>
              </a:rPr>
              <a:t>Niv</a:t>
            </a:r>
            <a:r>
              <a:rPr lang="en-US" sz="1600" dirty="0">
                <a:solidFill>
                  <a:schemeClr val="tx1"/>
                </a:solidFill>
                <a:latin typeface="Avenir Next Cyr Medium" panose="020B0603020202020204" pitchFamily="34" charset="0"/>
              </a:rPr>
              <a:t>, BitterMasS: predicting bitterness from mass spectra (submitted for publication)</a:t>
            </a:r>
          </a:p>
        </p:txBody>
      </p:sp>
    </p:spTree>
    <p:extLst>
      <p:ext uri="{BB962C8B-B14F-4D97-AF65-F5344CB8AC3E}">
        <p14:creationId xmlns:p14="http://schemas.microsoft.com/office/powerpoint/2010/main" val="42107310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434" y="1155629"/>
            <a:ext cx="6757639" cy="5140354"/>
          </a:xfrm>
          <a:prstGeom prst="rect">
            <a:avLst/>
          </a:prstGeom>
        </p:spPr>
      </p:pic>
      <p:sp>
        <p:nvSpPr>
          <p:cNvPr id="4" name="Rectangle 3"/>
          <p:cNvSpPr/>
          <p:nvPr/>
        </p:nvSpPr>
        <p:spPr>
          <a:xfrm>
            <a:off x="0" y="0"/>
            <a:ext cx="12192000" cy="720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venir Next Cyr Medium" panose="020B0603020202020204" pitchFamily="34" charset="0"/>
              </a:rPr>
              <a:t>External sets</a:t>
            </a:r>
            <a:endParaRPr lang="en-US" sz="3200" dirty="0">
              <a:solidFill>
                <a:schemeClr val="tx1"/>
              </a:solidFill>
              <a:latin typeface="Avenir Next Cyr Medium" panose="020B0603020202020204" pitchFamily="34" charset="0"/>
            </a:endParaRPr>
          </a:p>
        </p:txBody>
      </p:sp>
      <p:sp>
        <p:nvSpPr>
          <p:cNvPr id="3" name="Rectangle 45">
            <a:extLst>
              <a:ext uri="{FF2B5EF4-FFF2-40B4-BE49-F238E27FC236}">
                <a16:creationId xmlns:a16="http://schemas.microsoft.com/office/drawing/2014/main" id="{5760E217-439B-FF10-3402-C81A133231DD}"/>
              </a:ext>
            </a:extLst>
          </p:cNvPr>
          <p:cNvSpPr/>
          <p:nvPr/>
        </p:nvSpPr>
        <p:spPr>
          <a:xfrm>
            <a:off x="0" y="6265142"/>
            <a:ext cx="3930869" cy="307777"/>
          </a:xfrm>
          <a:prstGeom prst="rect">
            <a:avLst/>
          </a:prstGeom>
        </p:spPr>
        <p:txBody>
          <a:bodyPr wrap="square">
            <a:spAutoFit/>
          </a:bodyPr>
          <a:lstStyle/>
          <a:p>
            <a:r>
              <a:rPr lang="en-US" sz="1400" dirty="0" smtClean="0">
                <a:latin typeface="Avenir Next Cyr" panose="020B0503020202020204" pitchFamily="34" charset="0"/>
              </a:rPr>
              <a:t>*Prof</a:t>
            </a:r>
            <a:r>
              <a:rPr lang="en-US" sz="1400" dirty="0">
                <a:latin typeface="Avenir Next Cyr" panose="020B0503020202020204" pitchFamily="34" charset="0"/>
              </a:rPr>
              <a:t>. Devin G Peterson, Ohio State University</a:t>
            </a:r>
          </a:p>
        </p:txBody>
      </p:sp>
      <p:sp>
        <p:nvSpPr>
          <p:cNvPr id="6" name="Rectangle 3"/>
          <p:cNvSpPr/>
          <p:nvPr/>
        </p:nvSpPr>
        <p:spPr>
          <a:xfrm>
            <a:off x="0" y="6571014"/>
            <a:ext cx="12192000" cy="27432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Avenir Next Cyr Medium" panose="020B0603020202020204" pitchFamily="34" charset="0"/>
              </a:rPr>
              <a:t>Ziaikin,</a:t>
            </a:r>
            <a:r>
              <a:rPr lang="ru-RU" sz="1600" dirty="0">
                <a:solidFill>
                  <a:schemeClr val="tx1"/>
                </a:solidFill>
                <a:latin typeface="Avenir Next Cyr Medium" panose="020B0603020202020204" pitchFamily="34" charset="0"/>
              </a:rPr>
              <a:t> </a:t>
            </a:r>
            <a:r>
              <a:rPr lang="en-US" sz="1600" dirty="0">
                <a:solidFill>
                  <a:schemeClr val="tx1"/>
                </a:solidFill>
                <a:latin typeface="Avenir Next Cyr Medium" panose="020B0603020202020204" pitchFamily="34" charset="0"/>
              </a:rPr>
              <a:t>Camacho, Peterson, </a:t>
            </a:r>
            <a:r>
              <a:rPr lang="en-US" sz="1600" dirty="0" err="1">
                <a:solidFill>
                  <a:schemeClr val="tx1"/>
                </a:solidFill>
                <a:latin typeface="Avenir Next Cyr Medium" panose="020B0603020202020204" pitchFamily="34" charset="0"/>
              </a:rPr>
              <a:t>Niv</a:t>
            </a:r>
            <a:r>
              <a:rPr lang="en-US" sz="1600" dirty="0">
                <a:solidFill>
                  <a:schemeClr val="tx1"/>
                </a:solidFill>
                <a:latin typeface="Avenir Next Cyr Medium" panose="020B0603020202020204" pitchFamily="34" charset="0"/>
              </a:rPr>
              <a:t>, BitterMasS: predicting bitterness from mass spectra (submitted for publication)</a:t>
            </a:r>
          </a:p>
        </p:txBody>
      </p:sp>
      <p:sp>
        <p:nvSpPr>
          <p:cNvPr id="7" name="Rectangle 45">
            <a:extLst>
              <a:ext uri="{FF2B5EF4-FFF2-40B4-BE49-F238E27FC236}">
                <a16:creationId xmlns:a16="http://schemas.microsoft.com/office/drawing/2014/main" id="{5760E217-439B-FF10-3402-C81A133231DD}"/>
              </a:ext>
            </a:extLst>
          </p:cNvPr>
          <p:cNvSpPr/>
          <p:nvPr/>
        </p:nvSpPr>
        <p:spPr>
          <a:xfrm>
            <a:off x="3930869" y="5250894"/>
            <a:ext cx="257504" cy="307777"/>
          </a:xfrm>
          <a:prstGeom prst="rect">
            <a:avLst/>
          </a:prstGeom>
        </p:spPr>
        <p:txBody>
          <a:bodyPr wrap="square">
            <a:spAutoFit/>
          </a:bodyPr>
          <a:lstStyle/>
          <a:p>
            <a:r>
              <a:rPr lang="en-US" sz="1400" dirty="0" smtClean="0">
                <a:latin typeface="Avenir Next Cyr" panose="020B0503020202020204" pitchFamily="34" charset="0"/>
              </a:rPr>
              <a:t>*</a:t>
            </a:r>
            <a:endParaRPr lang="en-US" sz="1400" dirty="0">
              <a:latin typeface="Avenir Next Cyr" panose="020B0503020202020204" pitchFamily="34" charset="0"/>
            </a:endParaRPr>
          </a:p>
        </p:txBody>
      </p:sp>
    </p:spTree>
    <p:extLst>
      <p:ext uri="{BB962C8B-B14F-4D97-AF65-F5344CB8AC3E}">
        <p14:creationId xmlns:p14="http://schemas.microsoft.com/office/powerpoint/2010/main" val="21433664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67181"/>
            <a:ext cx="5964000" cy="4536651"/>
          </a:xfrm>
          <a:prstGeom prst="rect">
            <a:avLst/>
          </a:prstGeom>
        </p:spPr>
      </p:pic>
      <p:sp>
        <p:nvSpPr>
          <p:cNvPr id="4" name="Rectangle 3"/>
          <p:cNvSpPr/>
          <p:nvPr/>
        </p:nvSpPr>
        <p:spPr>
          <a:xfrm>
            <a:off x="0" y="0"/>
            <a:ext cx="12192000" cy="720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venir Next Cyr Medium" panose="020B0603020202020204" pitchFamily="34" charset="0"/>
              </a:rPr>
              <a:t>External set predictions</a:t>
            </a:r>
            <a:endParaRPr lang="en-US" sz="3200" dirty="0">
              <a:solidFill>
                <a:schemeClr val="tx1"/>
              </a:solidFill>
              <a:latin typeface="Avenir Next Cyr Medium" panose="020B0603020202020204" pitchFamily="34"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1688717841"/>
              </p:ext>
            </p:extLst>
          </p:nvPr>
        </p:nvGraphicFramePr>
        <p:xfrm>
          <a:off x="5964000" y="2781560"/>
          <a:ext cx="6228000" cy="1620000"/>
        </p:xfrm>
        <a:graphic>
          <a:graphicData uri="http://schemas.openxmlformats.org/drawingml/2006/table">
            <a:tbl>
              <a:tblPr firstRow="1" firstCol="1" bandRow="1">
                <a:tableStyleId>{5C22544A-7EE6-4342-B048-85BDC9FD1C3A}</a:tableStyleId>
              </a:tblPr>
              <a:tblGrid>
                <a:gridCol w="1152000">
                  <a:extLst>
                    <a:ext uri="{9D8B030D-6E8A-4147-A177-3AD203B41FA5}">
                      <a16:colId xmlns:a16="http://schemas.microsoft.com/office/drawing/2014/main" val="3366591628"/>
                    </a:ext>
                  </a:extLst>
                </a:gridCol>
                <a:gridCol w="1152000">
                  <a:extLst>
                    <a:ext uri="{9D8B030D-6E8A-4147-A177-3AD203B41FA5}">
                      <a16:colId xmlns:a16="http://schemas.microsoft.com/office/drawing/2014/main" val="233297025"/>
                    </a:ext>
                  </a:extLst>
                </a:gridCol>
                <a:gridCol w="1224000">
                  <a:extLst>
                    <a:ext uri="{9D8B030D-6E8A-4147-A177-3AD203B41FA5}">
                      <a16:colId xmlns:a16="http://schemas.microsoft.com/office/drawing/2014/main" val="204376648"/>
                    </a:ext>
                  </a:extLst>
                </a:gridCol>
                <a:gridCol w="828000">
                  <a:extLst>
                    <a:ext uri="{9D8B030D-6E8A-4147-A177-3AD203B41FA5}">
                      <a16:colId xmlns:a16="http://schemas.microsoft.com/office/drawing/2014/main" val="809597921"/>
                    </a:ext>
                  </a:extLst>
                </a:gridCol>
                <a:gridCol w="612000">
                  <a:extLst>
                    <a:ext uri="{9D8B030D-6E8A-4147-A177-3AD203B41FA5}">
                      <a16:colId xmlns:a16="http://schemas.microsoft.com/office/drawing/2014/main" val="2600199956"/>
                    </a:ext>
                  </a:extLst>
                </a:gridCol>
                <a:gridCol w="468000">
                  <a:extLst>
                    <a:ext uri="{9D8B030D-6E8A-4147-A177-3AD203B41FA5}">
                      <a16:colId xmlns:a16="http://schemas.microsoft.com/office/drawing/2014/main" val="79852104"/>
                    </a:ext>
                  </a:extLst>
                </a:gridCol>
                <a:gridCol w="792000">
                  <a:extLst>
                    <a:ext uri="{9D8B030D-6E8A-4147-A177-3AD203B41FA5}">
                      <a16:colId xmlns:a16="http://schemas.microsoft.com/office/drawing/2014/main" val="3965772478"/>
                    </a:ext>
                  </a:extLst>
                </a:gridCol>
              </a:tblGrid>
              <a:tr h="540000">
                <a:tc>
                  <a:txBody>
                    <a:bodyPr/>
                    <a:lstStyle/>
                    <a:p>
                      <a:pPr algn="ctr">
                        <a:lnSpc>
                          <a:spcPct val="150000"/>
                        </a:lnSpc>
                        <a:spcAft>
                          <a:spcPts val="0"/>
                        </a:spcAft>
                      </a:pPr>
                      <a:r>
                        <a:rPr lang="en-US" sz="1200" b="1" dirty="0">
                          <a:solidFill>
                            <a:schemeClr val="tx1"/>
                          </a:solidFill>
                          <a:effectLst/>
                          <a:latin typeface="Avenir Next Cyr Medium" panose="020B0603020202020204" pitchFamily="34" charset="0"/>
                          <a:ea typeface="Calibri" panose="020F0502020204030204" pitchFamily="34" charset="0"/>
                          <a:cs typeface="Arial" panose="020B0604020202020204" pitchFamily="34" charset="0"/>
                        </a:rPr>
                        <a:t>Set</a:t>
                      </a:r>
                      <a:endParaRPr lang="ru-RU" sz="1200" b="1" dirty="0">
                        <a:solidFill>
                          <a:schemeClr val="tx1"/>
                        </a:solidFill>
                        <a:effectLst/>
                        <a:latin typeface="Avenir Next Cyr Medium" panose="020B0603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200" b="1" dirty="0">
                          <a:solidFill>
                            <a:schemeClr val="tx1"/>
                          </a:solidFill>
                          <a:effectLst/>
                          <a:latin typeface="Avenir Next Cyr Medium" panose="020B0603020202020204" pitchFamily="34" charset="0"/>
                          <a:ea typeface="Calibri" panose="020F0502020204030204" pitchFamily="34" charset="0"/>
                          <a:cs typeface="Arial" panose="020B0604020202020204" pitchFamily="34" charset="0"/>
                        </a:rPr>
                        <a:t># compounds</a:t>
                      </a:r>
                      <a:endParaRPr lang="ru-RU" sz="1200" b="1" dirty="0">
                        <a:solidFill>
                          <a:schemeClr val="tx1"/>
                        </a:solidFill>
                        <a:effectLst/>
                        <a:latin typeface="Avenir Next Cyr Medium" panose="020B0603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200" b="1" dirty="0">
                          <a:solidFill>
                            <a:schemeClr val="tx1"/>
                          </a:solidFill>
                          <a:effectLst/>
                          <a:latin typeface="Avenir Next Cyr Medium" panose="020B0603020202020204" pitchFamily="34" charset="0"/>
                          <a:ea typeface="Calibri" panose="020F0502020204030204" pitchFamily="34" charset="0"/>
                          <a:cs typeface="Arial" panose="020B0604020202020204" pitchFamily="34" charset="0"/>
                        </a:rPr>
                        <a:t># mass spectra</a:t>
                      </a:r>
                      <a:endParaRPr lang="ru-RU" sz="1200" b="1" dirty="0">
                        <a:solidFill>
                          <a:schemeClr val="tx1"/>
                        </a:solidFill>
                        <a:effectLst/>
                        <a:latin typeface="Avenir Next Cyr Medium" panose="020B0603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200" b="1" dirty="0">
                          <a:solidFill>
                            <a:schemeClr val="tx1"/>
                          </a:solidFill>
                          <a:effectLst/>
                          <a:latin typeface="Avenir Next Cyr Medium" panose="020B0603020202020204" pitchFamily="34" charset="0"/>
                          <a:ea typeface="Calibri" panose="020F0502020204030204" pitchFamily="34" charset="0"/>
                          <a:cs typeface="Arial" panose="020B0604020202020204" pitchFamily="34" charset="0"/>
                        </a:rPr>
                        <a:t>Precision</a:t>
                      </a:r>
                      <a:endParaRPr lang="ru-RU" sz="1200" b="1" dirty="0">
                        <a:solidFill>
                          <a:schemeClr val="tx1"/>
                        </a:solidFill>
                        <a:effectLst/>
                        <a:latin typeface="Avenir Next Cyr Medium" panose="020B0603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200" b="1" dirty="0">
                          <a:solidFill>
                            <a:schemeClr val="tx1"/>
                          </a:solidFill>
                          <a:effectLst/>
                          <a:latin typeface="Avenir Next Cyr Medium" panose="020B0603020202020204" pitchFamily="34" charset="0"/>
                          <a:ea typeface="Calibri" panose="020F0502020204030204" pitchFamily="34" charset="0"/>
                          <a:cs typeface="Arial" panose="020B0604020202020204" pitchFamily="34" charset="0"/>
                        </a:rPr>
                        <a:t>Recall</a:t>
                      </a:r>
                      <a:endParaRPr lang="ru-RU" sz="1200" b="1" dirty="0">
                        <a:solidFill>
                          <a:schemeClr val="tx1"/>
                        </a:solidFill>
                        <a:effectLst/>
                        <a:latin typeface="Avenir Next Cyr Medium" panose="020B0603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200" b="1" dirty="0">
                          <a:solidFill>
                            <a:schemeClr val="tx1"/>
                          </a:solidFill>
                          <a:effectLst/>
                          <a:latin typeface="Avenir Next Cyr Medium" panose="020B0603020202020204" pitchFamily="34" charset="0"/>
                          <a:ea typeface="Calibri" panose="020F0502020204030204" pitchFamily="34" charset="0"/>
                          <a:cs typeface="Arial" panose="020B0604020202020204" pitchFamily="34" charset="0"/>
                        </a:rPr>
                        <a:t>BA</a:t>
                      </a:r>
                      <a:endParaRPr lang="ru-RU" sz="1200" b="1" dirty="0">
                        <a:solidFill>
                          <a:schemeClr val="tx1"/>
                        </a:solidFill>
                        <a:effectLst/>
                        <a:latin typeface="Avenir Next Cyr Medium" panose="020B0603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200" b="1" dirty="0">
                          <a:solidFill>
                            <a:schemeClr val="tx1"/>
                          </a:solidFill>
                          <a:effectLst/>
                          <a:latin typeface="Avenir Next Cyr Medium" panose="020B0603020202020204" pitchFamily="34" charset="0"/>
                          <a:ea typeface="Calibri" panose="020F0502020204030204" pitchFamily="34" charset="0"/>
                          <a:cs typeface="Arial" panose="020B0604020202020204" pitchFamily="34" charset="0"/>
                        </a:rPr>
                        <a:t>F1-score</a:t>
                      </a:r>
                      <a:endParaRPr lang="ru-RU" sz="1200" b="1" dirty="0">
                        <a:solidFill>
                          <a:schemeClr val="tx1"/>
                        </a:solidFill>
                        <a:effectLst/>
                        <a:latin typeface="Avenir Next Cyr Medium" panose="020B0603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75214783"/>
                  </a:ext>
                </a:extLst>
              </a:tr>
              <a:tr h="540000">
                <a:tc>
                  <a:txBody>
                    <a:bodyPr/>
                    <a:lstStyle/>
                    <a:p>
                      <a:pPr algn="ctr">
                        <a:lnSpc>
                          <a:spcPct val="150000"/>
                        </a:lnSpc>
                        <a:spcAft>
                          <a:spcPts val="0"/>
                        </a:spcAft>
                      </a:pPr>
                      <a:r>
                        <a:rPr lang="en-US" sz="1200" b="1" dirty="0">
                          <a:solidFill>
                            <a:schemeClr val="tx1"/>
                          </a:solidFill>
                          <a:effectLst/>
                          <a:latin typeface="Avenir Next Cyr Medium" panose="020B0603020202020204" pitchFamily="34" charset="0"/>
                          <a:ea typeface="Calibri" panose="020F0502020204030204" pitchFamily="34" charset="0"/>
                          <a:cs typeface="Arial" panose="020B0604020202020204" pitchFamily="34" charset="0"/>
                        </a:rPr>
                        <a:t>External set 1</a:t>
                      </a:r>
                      <a:endParaRPr lang="ru-RU" sz="1200" b="1" dirty="0">
                        <a:solidFill>
                          <a:schemeClr val="tx1"/>
                        </a:solidFill>
                        <a:effectLst/>
                        <a:latin typeface="Avenir Next Cyr Medium" panose="020B0603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200" dirty="0">
                          <a:solidFill>
                            <a:schemeClr val="tx1"/>
                          </a:solidFill>
                          <a:effectLst/>
                          <a:latin typeface="Avenir Next Cyr" panose="020B0503020202020204" pitchFamily="34" charset="0"/>
                          <a:ea typeface="Calibri" panose="020F0502020204030204" pitchFamily="34" charset="0"/>
                          <a:cs typeface="Arial" panose="020B0604020202020204" pitchFamily="34" charset="0"/>
                        </a:rPr>
                        <a:t>106</a:t>
                      </a:r>
                      <a:endParaRPr lang="ru-RU" sz="1200" dirty="0">
                        <a:solidFill>
                          <a:schemeClr val="tx1"/>
                        </a:solidFill>
                        <a:effectLst/>
                        <a:latin typeface="Avenir Next Cyr" panose="020B0503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200" dirty="0">
                          <a:solidFill>
                            <a:schemeClr val="tx1"/>
                          </a:solidFill>
                          <a:effectLst/>
                          <a:latin typeface="Avenir Next Cyr" panose="020B0503020202020204" pitchFamily="34" charset="0"/>
                          <a:ea typeface="Calibri" panose="020F0502020204030204" pitchFamily="34" charset="0"/>
                          <a:cs typeface="Arial" panose="020B0604020202020204" pitchFamily="34" charset="0"/>
                        </a:rPr>
                        <a:t>759</a:t>
                      </a:r>
                      <a:endParaRPr lang="ru-RU" sz="1200" dirty="0">
                        <a:solidFill>
                          <a:schemeClr val="tx1"/>
                        </a:solidFill>
                        <a:effectLst/>
                        <a:latin typeface="Avenir Next Cyr" panose="020B0503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200" dirty="0">
                          <a:solidFill>
                            <a:schemeClr val="tx1"/>
                          </a:solidFill>
                          <a:effectLst/>
                          <a:latin typeface="Avenir Next Cyr" panose="020B0503020202020204" pitchFamily="34" charset="0"/>
                          <a:ea typeface="Calibri" panose="020F0502020204030204" pitchFamily="34" charset="0"/>
                          <a:cs typeface="Arial" panose="020B0604020202020204" pitchFamily="34" charset="0"/>
                        </a:rPr>
                        <a:t>0.67</a:t>
                      </a:r>
                      <a:endParaRPr lang="ru-RU" sz="1200" dirty="0">
                        <a:solidFill>
                          <a:schemeClr val="tx1"/>
                        </a:solidFill>
                        <a:effectLst/>
                        <a:latin typeface="Avenir Next Cyr" panose="020B0503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200" dirty="0">
                          <a:solidFill>
                            <a:schemeClr val="tx1"/>
                          </a:solidFill>
                          <a:effectLst/>
                          <a:latin typeface="Avenir Next Cyr" panose="020B0503020202020204" pitchFamily="34" charset="0"/>
                          <a:ea typeface="Calibri" panose="020F0502020204030204" pitchFamily="34" charset="0"/>
                          <a:cs typeface="Arial" panose="020B0604020202020204" pitchFamily="34" charset="0"/>
                        </a:rPr>
                        <a:t>0.93</a:t>
                      </a:r>
                      <a:endParaRPr lang="ru-RU" sz="1200" dirty="0">
                        <a:solidFill>
                          <a:schemeClr val="tx1"/>
                        </a:solidFill>
                        <a:effectLst/>
                        <a:latin typeface="Avenir Next Cyr" panose="020B0503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200" dirty="0">
                          <a:solidFill>
                            <a:schemeClr val="tx1"/>
                          </a:solidFill>
                          <a:effectLst/>
                          <a:latin typeface="Avenir Next Cyr" panose="020B0503020202020204" pitchFamily="34" charset="0"/>
                          <a:ea typeface="Calibri" panose="020F0502020204030204" pitchFamily="34" charset="0"/>
                          <a:cs typeface="Arial" panose="020B0604020202020204" pitchFamily="34" charset="0"/>
                        </a:rPr>
                        <a:t>0.57</a:t>
                      </a:r>
                      <a:endParaRPr lang="ru-RU" sz="1200" dirty="0">
                        <a:solidFill>
                          <a:schemeClr val="tx1"/>
                        </a:solidFill>
                        <a:effectLst/>
                        <a:latin typeface="Avenir Next Cyr" panose="020B0503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200" dirty="0">
                          <a:solidFill>
                            <a:schemeClr val="tx1"/>
                          </a:solidFill>
                          <a:effectLst/>
                          <a:latin typeface="Avenir Next Cyr" panose="020B0503020202020204" pitchFamily="34" charset="0"/>
                          <a:ea typeface="Calibri" panose="020F0502020204030204" pitchFamily="34" charset="0"/>
                          <a:cs typeface="Arial" panose="020B0604020202020204" pitchFamily="34" charset="0"/>
                        </a:rPr>
                        <a:t>0.78</a:t>
                      </a:r>
                      <a:endParaRPr lang="ru-RU" sz="1200" dirty="0">
                        <a:solidFill>
                          <a:schemeClr val="tx1"/>
                        </a:solidFill>
                        <a:effectLst/>
                        <a:latin typeface="Avenir Next Cyr" panose="020B0503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21030305"/>
                  </a:ext>
                </a:extLst>
              </a:tr>
              <a:tr h="540000">
                <a:tc>
                  <a:txBody>
                    <a:bodyPr/>
                    <a:lstStyle/>
                    <a:p>
                      <a:pPr algn="ctr">
                        <a:lnSpc>
                          <a:spcPct val="150000"/>
                        </a:lnSpc>
                        <a:spcAft>
                          <a:spcPts val="0"/>
                        </a:spcAft>
                      </a:pPr>
                      <a:r>
                        <a:rPr lang="en-US" sz="1200" b="1" dirty="0">
                          <a:solidFill>
                            <a:schemeClr val="tx1"/>
                          </a:solidFill>
                          <a:effectLst/>
                          <a:latin typeface="Avenir Next Cyr Medium" panose="020B0603020202020204" pitchFamily="34" charset="0"/>
                          <a:ea typeface="Calibri" panose="020F0502020204030204" pitchFamily="34" charset="0"/>
                          <a:cs typeface="Arial" panose="020B0604020202020204" pitchFamily="34" charset="0"/>
                        </a:rPr>
                        <a:t>External</a:t>
                      </a:r>
                      <a:r>
                        <a:rPr lang="en-US" sz="1200" b="1" baseline="0" dirty="0">
                          <a:solidFill>
                            <a:schemeClr val="tx1"/>
                          </a:solidFill>
                          <a:effectLst/>
                          <a:latin typeface="Avenir Next Cyr Medium" panose="020B0603020202020204" pitchFamily="34" charset="0"/>
                          <a:ea typeface="Calibri" panose="020F0502020204030204" pitchFamily="34" charset="0"/>
                          <a:cs typeface="Arial" panose="020B0604020202020204" pitchFamily="34" charset="0"/>
                        </a:rPr>
                        <a:t> set 2</a:t>
                      </a:r>
                      <a:endParaRPr lang="ru-RU" sz="1200" b="1" dirty="0">
                        <a:solidFill>
                          <a:schemeClr val="tx1"/>
                        </a:solidFill>
                        <a:effectLst/>
                        <a:latin typeface="Avenir Next Cyr Medium" panose="020B0603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200" dirty="0">
                          <a:solidFill>
                            <a:schemeClr val="tx1"/>
                          </a:solidFill>
                          <a:effectLst/>
                          <a:latin typeface="Avenir Next Cyr" panose="020B0503020202020204" pitchFamily="34" charset="0"/>
                          <a:ea typeface="Calibri" panose="020F0502020204030204" pitchFamily="34" charset="0"/>
                          <a:cs typeface="Arial" panose="020B0604020202020204" pitchFamily="34" charset="0"/>
                        </a:rPr>
                        <a:t>26</a:t>
                      </a:r>
                      <a:endParaRPr lang="ru-RU" sz="1200" dirty="0">
                        <a:solidFill>
                          <a:schemeClr val="tx1"/>
                        </a:solidFill>
                        <a:effectLst/>
                        <a:latin typeface="Avenir Next Cyr" panose="020B0503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200" dirty="0">
                          <a:solidFill>
                            <a:schemeClr val="tx1"/>
                          </a:solidFill>
                          <a:effectLst/>
                          <a:latin typeface="Avenir Next Cyr" panose="020B0503020202020204" pitchFamily="34" charset="0"/>
                          <a:ea typeface="Calibri" panose="020F0502020204030204" pitchFamily="34" charset="0"/>
                          <a:cs typeface="Arial" panose="020B0604020202020204" pitchFamily="34" charset="0"/>
                        </a:rPr>
                        <a:t>111</a:t>
                      </a:r>
                      <a:endParaRPr lang="ru-RU" sz="1200" dirty="0">
                        <a:solidFill>
                          <a:schemeClr val="tx1"/>
                        </a:solidFill>
                        <a:effectLst/>
                        <a:latin typeface="Avenir Next Cyr" panose="020B0503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200" dirty="0">
                          <a:solidFill>
                            <a:schemeClr val="tx1"/>
                          </a:solidFill>
                          <a:effectLst/>
                          <a:latin typeface="Avenir Next Cyr" panose="020B0503020202020204" pitchFamily="34" charset="0"/>
                          <a:ea typeface="Calibri" panose="020F0502020204030204" pitchFamily="34" charset="0"/>
                          <a:cs typeface="Arial" panose="020B0604020202020204" pitchFamily="34" charset="0"/>
                        </a:rPr>
                        <a:t>0.58</a:t>
                      </a:r>
                      <a:endParaRPr lang="ru-RU" sz="1200" dirty="0">
                        <a:solidFill>
                          <a:schemeClr val="tx1"/>
                        </a:solidFill>
                        <a:effectLst/>
                        <a:latin typeface="Avenir Next Cyr" panose="020B0503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200" dirty="0">
                          <a:solidFill>
                            <a:schemeClr val="tx1"/>
                          </a:solidFill>
                          <a:effectLst/>
                          <a:latin typeface="Avenir Next Cyr" panose="020B0503020202020204" pitchFamily="34" charset="0"/>
                          <a:ea typeface="Calibri" panose="020F0502020204030204" pitchFamily="34" charset="0"/>
                          <a:cs typeface="Arial" panose="020B0604020202020204" pitchFamily="34" charset="0"/>
                        </a:rPr>
                        <a:t>0.99</a:t>
                      </a:r>
                      <a:endParaRPr lang="ru-RU" sz="1200" dirty="0">
                        <a:solidFill>
                          <a:schemeClr val="tx1"/>
                        </a:solidFill>
                        <a:effectLst/>
                        <a:latin typeface="Avenir Next Cyr" panose="020B0503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200" dirty="0">
                          <a:solidFill>
                            <a:schemeClr val="tx1"/>
                          </a:solidFill>
                          <a:effectLst/>
                          <a:latin typeface="Avenir Next Cyr" panose="020B0503020202020204" pitchFamily="34" charset="0"/>
                          <a:ea typeface="Calibri" panose="020F0502020204030204" pitchFamily="34" charset="0"/>
                          <a:cs typeface="Arial" panose="020B0604020202020204" pitchFamily="34" charset="0"/>
                        </a:rPr>
                        <a:t>0.50</a:t>
                      </a:r>
                      <a:endParaRPr lang="ru-RU" sz="1200" dirty="0">
                        <a:solidFill>
                          <a:schemeClr val="tx1"/>
                        </a:solidFill>
                        <a:effectLst/>
                        <a:latin typeface="Avenir Next Cyr" panose="020B0503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200" dirty="0">
                          <a:solidFill>
                            <a:schemeClr val="tx1"/>
                          </a:solidFill>
                          <a:effectLst/>
                          <a:latin typeface="Avenir Next Cyr" panose="020B0503020202020204" pitchFamily="34" charset="0"/>
                          <a:ea typeface="Calibri" panose="020F0502020204030204" pitchFamily="34" charset="0"/>
                          <a:cs typeface="Arial" panose="020B0604020202020204" pitchFamily="34" charset="0"/>
                        </a:rPr>
                        <a:t>0.73</a:t>
                      </a:r>
                      <a:endParaRPr lang="ru-RU" sz="1200" dirty="0">
                        <a:solidFill>
                          <a:schemeClr val="tx1"/>
                        </a:solidFill>
                        <a:effectLst/>
                        <a:latin typeface="Avenir Next Cyr" panose="020B0503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73881014"/>
                  </a:ext>
                </a:extLst>
              </a:tr>
            </a:tbl>
          </a:graphicData>
        </a:graphic>
      </p:graphicFrame>
      <p:sp>
        <p:nvSpPr>
          <p:cNvPr id="9" name="Rectangle 3"/>
          <p:cNvSpPr/>
          <p:nvPr/>
        </p:nvSpPr>
        <p:spPr>
          <a:xfrm>
            <a:off x="0" y="6571014"/>
            <a:ext cx="12192000" cy="27432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Avenir Next Cyr Medium" panose="020B0603020202020204" pitchFamily="34" charset="0"/>
              </a:rPr>
              <a:t>Ziaikin,</a:t>
            </a:r>
            <a:r>
              <a:rPr lang="ru-RU" sz="1600" dirty="0">
                <a:solidFill>
                  <a:schemeClr val="tx1"/>
                </a:solidFill>
                <a:latin typeface="Avenir Next Cyr Medium" panose="020B0603020202020204" pitchFamily="34" charset="0"/>
              </a:rPr>
              <a:t> </a:t>
            </a:r>
            <a:r>
              <a:rPr lang="en-US" sz="1600" dirty="0">
                <a:solidFill>
                  <a:schemeClr val="tx1"/>
                </a:solidFill>
                <a:latin typeface="Avenir Next Cyr Medium" panose="020B0603020202020204" pitchFamily="34" charset="0"/>
              </a:rPr>
              <a:t>Camacho, Peterson, </a:t>
            </a:r>
            <a:r>
              <a:rPr lang="en-US" sz="1600" dirty="0" err="1">
                <a:solidFill>
                  <a:schemeClr val="tx1"/>
                </a:solidFill>
                <a:latin typeface="Avenir Next Cyr Medium" panose="020B0603020202020204" pitchFamily="34" charset="0"/>
              </a:rPr>
              <a:t>Niv</a:t>
            </a:r>
            <a:r>
              <a:rPr lang="en-US" sz="1600" dirty="0">
                <a:solidFill>
                  <a:schemeClr val="tx1"/>
                </a:solidFill>
                <a:latin typeface="Avenir Next Cyr Medium" panose="020B0603020202020204" pitchFamily="34" charset="0"/>
              </a:rPr>
              <a:t>, BitterMasS: predicting bitterness from mass spectra (submitted for publication)</a:t>
            </a:r>
          </a:p>
        </p:txBody>
      </p:sp>
      <p:sp>
        <p:nvSpPr>
          <p:cNvPr id="11" name="Rectangle 45">
            <a:extLst>
              <a:ext uri="{FF2B5EF4-FFF2-40B4-BE49-F238E27FC236}">
                <a16:creationId xmlns:a16="http://schemas.microsoft.com/office/drawing/2014/main" id="{5760E217-439B-FF10-3402-C81A133231DD}"/>
              </a:ext>
            </a:extLst>
          </p:cNvPr>
          <p:cNvSpPr/>
          <p:nvPr/>
        </p:nvSpPr>
        <p:spPr>
          <a:xfrm>
            <a:off x="0" y="6265142"/>
            <a:ext cx="3930869" cy="307777"/>
          </a:xfrm>
          <a:prstGeom prst="rect">
            <a:avLst/>
          </a:prstGeom>
        </p:spPr>
        <p:txBody>
          <a:bodyPr wrap="square">
            <a:spAutoFit/>
          </a:bodyPr>
          <a:lstStyle/>
          <a:p>
            <a:r>
              <a:rPr lang="en-US" sz="1400" dirty="0" smtClean="0">
                <a:latin typeface="Avenir Next Cyr" panose="020B0503020202020204" pitchFamily="34" charset="0"/>
              </a:rPr>
              <a:t>*P</a:t>
            </a:r>
            <a:r>
              <a:rPr lang="en-US" sz="1400" dirty="0" smtClean="0">
                <a:latin typeface="Avenir Next Cyr" panose="020B0503020202020204" pitchFamily="34" charset="0"/>
              </a:rPr>
              <a:t>rof</a:t>
            </a:r>
            <a:r>
              <a:rPr lang="en-US" sz="1400" dirty="0">
                <a:latin typeface="Avenir Next Cyr" panose="020B0503020202020204" pitchFamily="34" charset="0"/>
              </a:rPr>
              <a:t>. Devin G Peterson, Ohio State University</a:t>
            </a:r>
          </a:p>
        </p:txBody>
      </p:sp>
      <p:sp>
        <p:nvSpPr>
          <p:cNvPr id="7" name="Rectangle 45">
            <a:extLst>
              <a:ext uri="{FF2B5EF4-FFF2-40B4-BE49-F238E27FC236}">
                <a16:creationId xmlns:a16="http://schemas.microsoft.com/office/drawing/2014/main" id="{5760E217-439B-FF10-3402-C81A133231DD}"/>
              </a:ext>
            </a:extLst>
          </p:cNvPr>
          <p:cNvSpPr/>
          <p:nvPr/>
        </p:nvSpPr>
        <p:spPr>
          <a:xfrm>
            <a:off x="2777046" y="5047547"/>
            <a:ext cx="257504" cy="307777"/>
          </a:xfrm>
          <a:prstGeom prst="rect">
            <a:avLst/>
          </a:prstGeom>
        </p:spPr>
        <p:txBody>
          <a:bodyPr wrap="square">
            <a:spAutoFit/>
          </a:bodyPr>
          <a:lstStyle/>
          <a:p>
            <a:r>
              <a:rPr lang="en-US" sz="1400" dirty="0" smtClean="0">
                <a:latin typeface="Avenir Next Cyr" panose="020B0503020202020204" pitchFamily="34" charset="0"/>
              </a:rPr>
              <a:t>*</a:t>
            </a:r>
            <a:endParaRPr lang="en-US" sz="1400" dirty="0">
              <a:latin typeface="Avenir Next Cyr" panose="020B0503020202020204" pitchFamily="34" charset="0"/>
            </a:endParaRPr>
          </a:p>
        </p:txBody>
      </p:sp>
    </p:spTree>
    <p:extLst>
      <p:ext uri="{BB962C8B-B14F-4D97-AF65-F5344CB8AC3E}">
        <p14:creationId xmlns:p14="http://schemas.microsoft.com/office/powerpoint/2010/main" val="533721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5"/>
          <p:cNvSpPr/>
          <p:nvPr/>
        </p:nvSpPr>
        <p:spPr>
          <a:xfrm>
            <a:off x="3140176" y="1337367"/>
            <a:ext cx="1966296" cy="307777"/>
          </a:xfrm>
          <a:prstGeom prst="rect">
            <a:avLst/>
          </a:prstGeom>
        </p:spPr>
        <p:txBody>
          <a:bodyPr wrap="square">
            <a:spAutoFit/>
          </a:bodyPr>
          <a:lstStyle/>
          <a:p>
            <a:r>
              <a:rPr lang="en-US" sz="1400" b="1" dirty="0">
                <a:latin typeface="Avenir Next Cyr" panose="020B0503020202020204" pitchFamily="34" charset="0"/>
              </a:rPr>
              <a:t>Spectra -&gt; Bitterness</a:t>
            </a:r>
          </a:p>
        </p:txBody>
      </p:sp>
      <p:sp>
        <p:nvSpPr>
          <p:cNvPr id="11" name="Rectangle 45"/>
          <p:cNvSpPr/>
          <p:nvPr/>
        </p:nvSpPr>
        <p:spPr>
          <a:xfrm>
            <a:off x="3143312" y="3647836"/>
            <a:ext cx="3111015" cy="307777"/>
          </a:xfrm>
          <a:prstGeom prst="rect">
            <a:avLst/>
          </a:prstGeom>
        </p:spPr>
        <p:txBody>
          <a:bodyPr wrap="square">
            <a:spAutoFit/>
          </a:bodyPr>
          <a:lstStyle/>
          <a:p>
            <a:r>
              <a:rPr lang="en-US" sz="1400" b="1" dirty="0">
                <a:latin typeface="Avenir Next Cyr" panose="020B0503020202020204" pitchFamily="34" charset="0"/>
              </a:rPr>
              <a:t>Spectra -&gt; Structure -&gt; Bitterness</a:t>
            </a:r>
          </a:p>
        </p:txBody>
      </p:sp>
      <p:sp>
        <p:nvSpPr>
          <p:cNvPr id="16" name="Rectangle 45"/>
          <p:cNvSpPr/>
          <p:nvPr/>
        </p:nvSpPr>
        <p:spPr>
          <a:xfrm>
            <a:off x="3247151" y="5122716"/>
            <a:ext cx="954129" cy="523220"/>
          </a:xfrm>
          <a:prstGeom prst="rect">
            <a:avLst/>
          </a:prstGeom>
        </p:spPr>
        <p:txBody>
          <a:bodyPr wrap="square">
            <a:spAutoFit/>
          </a:bodyPr>
          <a:lstStyle/>
          <a:p>
            <a:pPr algn="ctr"/>
            <a:r>
              <a:rPr lang="en-US" sz="1400" dirty="0">
                <a:latin typeface="Avenir Next Cyr" panose="020B0503020202020204" pitchFamily="34" charset="0"/>
              </a:rPr>
              <a:t>database search</a:t>
            </a:r>
          </a:p>
        </p:txBody>
      </p:sp>
      <p:sp>
        <p:nvSpPr>
          <p:cNvPr id="35" name="Rectangle 45"/>
          <p:cNvSpPr/>
          <p:nvPr/>
        </p:nvSpPr>
        <p:spPr>
          <a:xfrm>
            <a:off x="700877" y="3833168"/>
            <a:ext cx="1449782" cy="307777"/>
          </a:xfrm>
          <a:prstGeom prst="rect">
            <a:avLst/>
          </a:prstGeom>
        </p:spPr>
        <p:txBody>
          <a:bodyPr wrap="square">
            <a:spAutoFit/>
          </a:bodyPr>
          <a:lstStyle/>
          <a:p>
            <a:pPr algn="ctr"/>
            <a:r>
              <a:rPr lang="en-US" sz="1350" dirty="0">
                <a:latin typeface="Avenir Next Cyr" panose="020B0503020202020204" pitchFamily="34" charset="0"/>
              </a:rPr>
              <a:t>mass </a:t>
            </a:r>
            <a:r>
              <a:rPr lang="en-US" sz="1400" dirty="0">
                <a:latin typeface="Avenir Next Cyr" panose="020B0503020202020204" pitchFamily="34" charset="0"/>
              </a:rPr>
              <a:t>spectrum</a:t>
            </a:r>
            <a:endParaRPr lang="en-US" sz="1350" dirty="0">
              <a:latin typeface="Avenir Next Cyr" panose="020B0503020202020204" pitchFamily="34" charset="0"/>
            </a:endParaRPr>
          </a:p>
        </p:txBody>
      </p:sp>
      <p:grpSp>
        <p:nvGrpSpPr>
          <p:cNvPr id="2" name="Группа 1"/>
          <p:cNvGrpSpPr/>
          <p:nvPr/>
        </p:nvGrpSpPr>
        <p:grpSpPr>
          <a:xfrm>
            <a:off x="700877" y="3031060"/>
            <a:ext cx="1449782" cy="795881"/>
            <a:chOff x="1739102" y="4235918"/>
            <a:chExt cx="1449782" cy="795881"/>
          </a:xfrm>
        </p:grpSpPr>
        <p:grpSp>
          <p:nvGrpSpPr>
            <p:cNvPr id="36" name="Группа 35"/>
            <p:cNvGrpSpPr/>
            <p:nvPr/>
          </p:nvGrpSpPr>
          <p:grpSpPr>
            <a:xfrm>
              <a:off x="1739102" y="4235918"/>
              <a:ext cx="1297382" cy="643481"/>
              <a:chOff x="1073743" y="2152168"/>
              <a:chExt cx="1297382" cy="643481"/>
            </a:xfrm>
          </p:grpSpPr>
          <p:sp>
            <p:nvSpPr>
              <p:cNvPr id="37" name="Rectangle 22"/>
              <p:cNvSpPr/>
              <p:nvPr/>
            </p:nvSpPr>
            <p:spPr>
              <a:xfrm>
                <a:off x="1073743" y="2152168"/>
                <a:ext cx="1297382" cy="640314"/>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8" name="Straight Connector 24"/>
              <p:cNvCxnSpPr/>
              <p:nvPr/>
            </p:nvCxnSpPr>
            <p:spPr>
              <a:xfrm>
                <a:off x="1395072" y="2579044"/>
                <a:ext cx="0" cy="2134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182"/>
              <p:cNvCxnSpPr/>
              <p:nvPr/>
            </p:nvCxnSpPr>
            <p:spPr>
              <a:xfrm>
                <a:off x="1256109" y="2685763"/>
                <a:ext cx="0" cy="1067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186"/>
              <p:cNvCxnSpPr/>
              <p:nvPr/>
            </p:nvCxnSpPr>
            <p:spPr>
              <a:xfrm>
                <a:off x="1722434" y="2368773"/>
                <a:ext cx="0" cy="4268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187"/>
              <p:cNvCxnSpPr/>
              <p:nvPr/>
            </p:nvCxnSpPr>
            <p:spPr>
              <a:xfrm>
                <a:off x="2101493" y="2262054"/>
                <a:ext cx="0" cy="5335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189"/>
              <p:cNvCxnSpPr/>
              <p:nvPr/>
            </p:nvCxnSpPr>
            <p:spPr>
              <a:xfrm>
                <a:off x="1929860" y="2475492"/>
                <a:ext cx="0" cy="320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 name="Группа 42"/>
            <p:cNvGrpSpPr/>
            <p:nvPr/>
          </p:nvGrpSpPr>
          <p:grpSpPr>
            <a:xfrm>
              <a:off x="1891502" y="4388318"/>
              <a:ext cx="1297382" cy="643481"/>
              <a:chOff x="1073743" y="2152168"/>
              <a:chExt cx="1297382" cy="643481"/>
            </a:xfrm>
          </p:grpSpPr>
          <p:sp>
            <p:nvSpPr>
              <p:cNvPr id="44" name="Rectangle 22"/>
              <p:cNvSpPr/>
              <p:nvPr/>
            </p:nvSpPr>
            <p:spPr>
              <a:xfrm>
                <a:off x="1073743" y="2152168"/>
                <a:ext cx="1297382" cy="640314"/>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45" name="Straight Connector 24"/>
              <p:cNvCxnSpPr/>
              <p:nvPr/>
            </p:nvCxnSpPr>
            <p:spPr>
              <a:xfrm>
                <a:off x="1395072" y="2579044"/>
                <a:ext cx="0" cy="2134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182"/>
              <p:cNvCxnSpPr/>
              <p:nvPr/>
            </p:nvCxnSpPr>
            <p:spPr>
              <a:xfrm>
                <a:off x="1256109" y="2685763"/>
                <a:ext cx="0" cy="1067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186"/>
              <p:cNvCxnSpPr/>
              <p:nvPr/>
            </p:nvCxnSpPr>
            <p:spPr>
              <a:xfrm>
                <a:off x="1722434" y="2368773"/>
                <a:ext cx="0" cy="4268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187"/>
              <p:cNvCxnSpPr/>
              <p:nvPr/>
            </p:nvCxnSpPr>
            <p:spPr>
              <a:xfrm>
                <a:off x="2101493" y="2262054"/>
                <a:ext cx="0" cy="5335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189"/>
              <p:cNvCxnSpPr/>
              <p:nvPr/>
            </p:nvCxnSpPr>
            <p:spPr>
              <a:xfrm>
                <a:off x="1929860" y="2475492"/>
                <a:ext cx="0" cy="320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50" name="Straight Arrow Connector 88"/>
          <p:cNvCxnSpPr/>
          <p:nvPr/>
        </p:nvCxnSpPr>
        <p:spPr>
          <a:xfrm flipV="1">
            <a:off x="2240176" y="2377936"/>
            <a:ext cx="900000" cy="1080000"/>
          </a:xfrm>
          <a:prstGeom prst="straightConnector1">
            <a:avLst/>
          </a:prstGeom>
          <a:ln w="28575">
            <a:solidFill>
              <a:schemeClr val="accent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51" name="Group 46"/>
          <p:cNvGrpSpPr/>
          <p:nvPr/>
        </p:nvGrpSpPr>
        <p:grpSpPr>
          <a:xfrm>
            <a:off x="3027744" y="1781134"/>
            <a:ext cx="1532684" cy="1286471"/>
            <a:chOff x="6641104" y="3956131"/>
            <a:chExt cx="2043578" cy="1715295"/>
          </a:xfrm>
        </p:grpSpPr>
        <p:pic>
          <p:nvPicPr>
            <p:cNvPr id="52"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968" y="3956131"/>
              <a:ext cx="1085850" cy="1304925"/>
            </a:xfrm>
            <a:prstGeom prst="rect">
              <a:avLst/>
            </a:prstGeom>
          </p:spPr>
        </p:pic>
        <p:sp>
          <p:nvSpPr>
            <p:cNvPr id="53" name="Rectangle 45"/>
            <p:cNvSpPr/>
            <p:nvPr/>
          </p:nvSpPr>
          <p:spPr>
            <a:xfrm>
              <a:off x="6641104" y="5261057"/>
              <a:ext cx="2043578" cy="410369"/>
            </a:xfrm>
            <a:prstGeom prst="rect">
              <a:avLst/>
            </a:prstGeom>
          </p:spPr>
          <p:txBody>
            <a:bodyPr wrap="square">
              <a:spAutoFit/>
            </a:bodyPr>
            <a:lstStyle/>
            <a:p>
              <a:pPr algn="ctr"/>
              <a:r>
                <a:rPr lang="en-US" sz="1400" dirty="0">
                  <a:latin typeface="Avenir Next Cyr" panose="020B0503020202020204" pitchFamily="34" charset="0"/>
                </a:rPr>
                <a:t>BitterMasS</a:t>
              </a:r>
              <a:endParaRPr lang="en-US" sz="1350" dirty="0">
                <a:latin typeface="Avenir Next Cyr" panose="020B0503020202020204" pitchFamily="34" charset="0"/>
              </a:endParaRPr>
            </a:p>
          </p:txBody>
        </p:sp>
      </p:grpSp>
      <p:sp>
        <p:nvSpPr>
          <p:cNvPr id="55" name="Rectangle 45"/>
          <p:cNvSpPr/>
          <p:nvPr/>
        </p:nvSpPr>
        <p:spPr>
          <a:xfrm>
            <a:off x="4686354" y="5292273"/>
            <a:ext cx="1532684" cy="307777"/>
          </a:xfrm>
          <a:prstGeom prst="rect">
            <a:avLst/>
          </a:prstGeom>
        </p:spPr>
        <p:txBody>
          <a:bodyPr wrap="square">
            <a:spAutoFit/>
          </a:bodyPr>
          <a:lstStyle/>
          <a:p>
            <a:pPr algn="ctr"/>
            <a:r>
              <a:rPr lang="en-US" sz="1400" dirty="0">
                <a:latin typeface="Avenir Next Cyr" panose="020B0503020202020204" pitchFamily="34" charset="0"/>
              </a:rPr>
              <a:t>structure</a:t>
            </a:r>
            <a:endParaRPr lang="en-US" sz="1350" dirty="0">
              <a:latin typeface="Avenir Next Cyr" panose="020B0503020202020204" pitchFamily="34" charset="0"/>
            </a:endParaRPr>
          </a:p>
        </p:txBody>
      </p:sp>
      <p:grpSp>
        <p:nvGrpSpPr>
          <p:cNvPr id="56" name="Group 21"/>
          <p:cNvGrpSpPr/>
          <p:nvPr/>
        </p:nvGrpSpPr>
        <p:grpSpPr>
          <a:xfrm>
            <a:off x="7066534" y="4257090"/>
            <a:ext cx="1037905" cy="853752"/>
            <a:chOff x="22831954" y="6324317"/>
            <a:chExt cx="2879999" cy="2880000"/>
          </a:xfrm>
        </p:grpSpPr>
        <p:pic>
          <p:nvPicPr>
            <p:cNvPr id="57" name="Picture 4" descr="Desktop Computer Icon transparent PNG - Stic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31954" y="6324317"/>
              <a:ext cx="2879999" cy="2880000"/>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p:cNvSpPr txBox="1"/>
            <p:nvPr/>
          </p:nvSpPr>
          <p:spPr>
            <a:xfrm>
              <a:off x="23066967" y="6686537"/>
              <a:ext cx="1887385" cy="1557355"/>
            </a:xfrm>
            <a:prstGeom prst="rect">
              <a:avLst/>
            </a:prstGeom>
            <a:noFill/>
          </p:spPr>
          <p:txBody>
            <a:bodyPr wrap="square" rtlCol="0">
              <a:spAutoFit/>
            </a:bodyPr>
            <a:lstStyle/>
            <a:p>
              <a:pPr algn="ctr"/>
              <a:r>
                <a:rPr lang="en-US" sz="1200" dirty="0">
                  <a:latin typeface="Avenir Next Cyr Medium" panose="020B0603020202020204" pitchFamily="34" charset="0"/>
                </a:rPr>
                <a:t>Is it bitter?</a:t>
              </a:r>
            </a:p>
          </p:txBody>
        </p:sp>
      </p:grpSp>
      <p:pic>
        <p:nvPicPr>
          <p:cNvPr id="1028" name="Picture 4" descr="View database structure Vector Icons free download in SVG, PNG Forma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6101" y="4311798"/>
            <a:ext cx="720000" cy="720000"/>
          </a:xfrm>
          <a:prstGeom prst="rect">
            <a:avLst/>
          </a:prstGeom>
          <a:noFill/>
          <a:extLst>
            <a:ext uri="{909E8E84-426E-40DD-AFC4-6F175D3DCCD1}">
              <a14:hiddenFill xmlns:a14="http://schemas.microsoft.com/office/drawing/2010/main">
                <a:solidFill>
                  <a:srgbClr val="FFFFFF"/>
                </a:solidFill>
              </a14:hiddenFill>
            </a:ext>
          </a:extLst>
        </p:spPr>
      </p:pic>
      <p:cxnSp>
        <p:nvCxnSpPr>
          <p:cNvPr id="60" name="Straight Arrow Connector 88"/>
          <p:cNvCxnSpPr/>
          <p:nvPr/>
        </p:nvCxnSpPr>
        <p:spPr>
          <a:xfrm>
            <a:off x="4140382" y="4683073"/>
            <a:ext cx="540000"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8" name="Рисунок 7"/>
          <p:cNvPicPr>
            <a:picLocks noChangeAspect="1"/>
          </p:cNvPicPr>
          <p:nvPr/>
        </p:nvPicPr>
        <p:blipFill>
          <a:blip r:embed="rId6"/>
          <a:stretch>
            <a:fillRect/>
          </a:stretch>
        </p:blipFill>
        <p:spPr>
          <a:xfrm>
            <a:off x="4871170" y="4074569"/>
            <a:ext cx="1347869" cy="1217008"/>
          </a:xfrm>
          <a:prstGeom prst="rect">
            <a:avLst/>
          </a:prstGeom>
        </p:spPr>
      </p:pic>
      <p:cxnSp>
        <p:nvCxnSpPr>
          <p:cNvPr id="63" name="Straight Arrow Connector 88"/>
          <p:cNvCxnSpPr/>
          <p:nvPr/>
        </p:nvCxnSpPr>
        <p:spPr>
          <a:xfrm>
            <a:off x="6256988" y="4662793"/>
            <a:ext cx="540000"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Rectangle 3"/>
          <p:cNvSpPr/>
          <p:nvPr/>
        </p:nvSpPr>
        <p:spPr>
          <a:xfrm>
            <a:off x="0" y="0"/>
            <a:ext cx="12192000" cy="720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venir Next Cyr Medium" panose="020B0603020202020204" pitchFamily="34" charset="0"/>
              </a:rPr>
              <a:t>How can the bitterness of a compound be determined from its mass spectrum?</a:t>
            </a:r>
            <a:endParaRPr lang="en-US" sz="2400" dirty="0">
              <a:solidFill>
                <a:schemeClr val="tx1"/>
              </a:solidFill>
              <a:latin typeface="Avenir Next Cyr Medium" panose="020B0603020202020204" pitchFamily="34" charset="0"/>
            </a:endParaRPr>
          </a:p>
        </p:txBody>
      </p:sp>
      <p:cxnSp>
        <p:nvCxnSpPr>
          <p:cNvPr id="61" name="Straight Arrow Connector 88"/>
          <p:cNvCxnSpPr/>
          <p:nvPr/>
        </p:nvCxnSpPr>
        <p:spPr>
          <a:xfrm>
            <a:off x="2240176" y="3457257"/>
            <a:ext cx="900000" cy="108000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aphicFrame>
        <p:nvGraphicFramePr>
          <p:cNvPr id="3" name="Таблица 2"/>
          <p:cNvGraphicFramePr>
            <a:graphicFrameLocks noGrp="1"/>
          </p:cNvGraphicFramePr>
          <p:nvPr>
            <p:extLst>
              <p:ext uri="{D42A27DB-BD31-4B8C-83A1-F6EECF244321}">
                <p14:modId xmlns:p14="http://schemas.microsoft.com/office/powerpoint/2010/main" val="733897173"/>
              </p:ext>
            </p:extLst>
          </p:nvPr>
        </p:nvGraphicFramePr>
        <p:xfrm>
          <a:off x="5482041" y="1463584"/>
          <a:ext cx="6228000" cy="1820160"/>
        </p:xfrm>
        <a:graphic>
          <a:graphicData uri="http://schemas.openxmlformats.org/drawingml/2006/table">
            <a:tbl>
              <a:tblPr firstRow="1" firstCol="1" bandRow="1">
                <a:tableStyleId>{5C22544A-7EE6-4342-B048-85BDC9FD1C3A}</a:tableStyleId>
              </a:tblPr>
              <a:tblGrid>
                <a:gridCol w="2160000">
                  <a:extLst>
                    <a:ext uri="{9D8B030D-6E8A-4147-A177-3AD203B41FA5}">
                      <a16:colId xmlns:a16="http://schemas.microsoft.com/office/drawing/2014/main" val="3366591628"/>
                    </a:ext>
                  </a:extLst>
                </a:gridCol>
                <a:gridCol w="1332000">
                  <a:extLst>
                    <a:ext uri="{9D8B030D-6E8A-4147-A177-3AD203B41FA5}">
                      <a16:colId xmlns:a16="http://schemas.microsoft.com/office/drawing/2014/main" val="2137400632"/>
                    </a:ext>
                  </a:extLst>
                </a:gridCol>
                <a:gridCol w="936000">
                  <a:extLst>
                    <a:ext uri="{9D8B030D-6E8A-4147-A177-3AD203B41FA5}">
                      <a16:colId xmlns:a16="http://schemas.microsoft.com/office/drawing/2014/main" val="809597921"/>
                    </a:ext>
                  </a:extLst>
                </a:gridCol>
                <a:gridCol w="684000">
                  <a:extLst>
                    <a:ext uri="{9D8B030D-6E8A-4147-A177-3AD203B41FA5}">
                      <a16:colId xmlns:a16="http://schemas.microsoft.com/office/drawing/2014/main" val="2600199956"/>
                    </a:ext>
                  </a:extLst>
                </a:gridCol>
                <a:gridCol w="504000">
                  <a:extLst>
                    <a:ext uri="{9D8B030D-6E8A-4147-A177-3AD203B41FA5}">
                      <a16:colId xmlns:a16="http://schemas.microsoft.com/office/drawing/2014/main" val="79852104"/>
                    </a:ext>
                  </a:extLst>
                </a:gridCol>
                <a:gridCol w="612000">
                  <a:extLst>
                    <a:ext uri="{9D8B030D-6E8A-4147-A177-3AD203B41FA5}">
                      <a16:colId xmlns:a16="http://schemas.microsoft.com/office/drawing/2014/main" val="3965772478"/>
                    </a:ext>
                  </a:extLst>
                </a:gridCol>
              </a:tblGrid>
              <a:tr h="540000">
                <a:tc>
                  <a:txBody>
                    <a:bodyPr/>
                    <a:lstStyle/>
                    <a:p>
                      <a:pPr algn="ctr">
                        <a:lnSpc>
                          <a:spcPct val="150000"/>
                        </a:lnSpc>
                        <a:spcAft>
                          <a:spcPts val="0"/>
                        </a:spcAft>
                      </a:pPr>
                      <a:r>
                        <a:rPr lang="en-US" sz="1400" b="1" dirty="0">
                          <a:solidFill>
                            <a:schemeClr val="tx1"/>
                          </a:solidFill>
                          <a:effectLst/>
                          <a:latin typeface="Avenir Next Cyr Medium" panose="020B0603020202020204" pitchFamily="34" charset="0"/>
                          <a:ea typeface="Calibri" panose="020F0502020204030204" pitchFamily="34" charset="0"/>
                          <a:cs typeface="Arial" panose="020B0604020202020204" pitchFamily="34" charset="0"/>
                        </a:rPr>
                        <a:t>Strategy</a:t>
                      </a:r>
                      <a:endParaRPr lang="ru-RU" sz="1400" b="1" dirty="0">
                        <a:solidFill>
                          <a:schemeClr val="tx1"/>
                        </a:solidFill>
                        <a:effectLst/>
                        <a:latin typeface="Avenir Next Cyr Medium" panose="020B0603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400" b="1" dirty="0">
                          <a:solidFill>
                            <a:schemeClr val="tx1"/>
                          </a:solidFill>
                          <a:effectLst/>
                          <a:latin typeface="Avenir Next Cyr Medium" panose="020B0603020202020204" pitchFamily="34" charset="0"/>
                          <a:ea typeface="Calibri" panose="020F0502020204030204" pitchFamily="34" charset="0"/>
                          <a:cs typeface="Arial" panose="020B0604020202020204" pitchFamily="34" charset="0"/>
                        </a:rPr>
                        <a:t># compounds</a:t>
                      </a:r>
                      <a:endParaRPr lang="ru-RU" sz="1400" b="1" dirty="0">
                        <a:solidFill>
                          <a:schemeClr val="tx1"/>
                        </a:solidFill>
                        <a:effectLst/>
                        <a:latin typeface="Avenir Next Cyr Medium" panose="020B0603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400" b="1" dirty="0">
                          <a:solidFill>
                            <a:schemeClr val="tx1"/>
                          </a:solidFill>
                          <a:effectLst/>
                          <a:latin typeface="Avenir Next Cyr Medium" panose="020B0603020202020204" pitchFamily="34" charset="0"/>
                          <a:ea typeface="Calibri" panose="020F0502020204030204" pitchFamily="34" charset="0"/>
                          <a:cs typeface="Arial" panose="020B0604020202020204" pitchFamily="34" charset="0"/>
                        </a:rPr>
                        <a:t>Precision</a:t>
                      </a:r>
                      <a:endParaRPr lang="ru-RU" sz="1400" b="1" dirty="0">
                        <a:solidFill>
                          <a:schemeClr val="tx1"/>
                        </a:solidFill>
                        <a:effectLst/>
                        <a:latin typeface="Avenir Next Cyr Medium" panose="020B0603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400" b="1" dirty="0">
                          <a:solidFill>
                            <a:schemeClr val="tx1"/>
                          </a:solidFill>
                          <a:effectLst/>
                          <a:latin typeface="Avenir Next Cyr Medium" panose="020B0603020202020204" pitchFamily="34" charset="0"/>
                          <a:ea typeface="Calibri" panose="020F0502020204030204" pitchFamily="34" charset="0"/>
                          <a:cs typeface="Arial" panose="020B0604020202020204" pitchFamily="34" charset="0"/>
                        </a:rPr>
                        <a:t>Recall</a:t>
                      </a:r>
                      <a:endParaRPr lang="ru-RU" sz="1400" b="1" dirty="0">
                        <a:solidFill>
                          <a:schemeClr val="tx1"/>
                        </a:solidFill>
                        <a:effectLst/>
                        <a:latin typeface="Avenir Next Cyr Medium" panose="020B0603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400" b="1" dirty="0">
                          <a:solidFill>
                            <a:schemeClr val="tx1"/>
                          </a:solidFill>
                          <a:effectLst/>
                          <a:latin typeface="Avenir Next Cyr Medium" panose="020B0603020202020204" pitchFamily="34" charset="0"/>
                          <a:ea typeface="Calibri" panose="020F0502020204030204" pitchFamily="34" charset="0"/>
                          <a:cs typeface="Arial" panose="020B0604020202020204" pitchFamily="34" charset="0"/>
                        </a:rPr>
                        <a:t>BA</a:t>
                      </a:r>
                      <a:endParaRPr lang="ru-RU" sz="1400" b="1" dirty="0">
                        <a:solidFill>
                          <a:schemeClr val="tx1"/>
                        </a:solidFill>
                        <a:effectLst/>
                        <a:latin typeface="Avenir Next Cyr Medium" panose="020B0603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400" b="1" dirty="0">
                          <a:solidFill>
                            <a:schemeClr val="tx1"/>
                          </a:solidFill>
                          <a:effectLst/>
                          <a:latin typeface="Avenir Next Cyr Medium" panose="020B0603020202020204" pitchFamily="34" charset="0"/>
                          <a:ea typeface="Calibri" panose="020F0502020204030204" pitchFamily="34" charset="0"/>
                          <a:cs typeface="Arial" panose="020B0604020202020204" pitchFamily="34" charset="0"/>
                        </a:rPr>
                        <a:t>F1-score</a:t>
                      </a:r>
                      <a:endParaRPr lang="ru-RU" sz="1400" b="1" dirty="0">
                        <a:solidFill>
                          <a:schemeClr val="tx1"/>
                        </a:solidFill>
                        <a:effectLst/>
                        <a:latin typeface="Avenir Next Cyr Medium" panose="020B0603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75214783"/>
                  </a:ext>
                </a:extLst>
              </a:tr>
              <a:tr h="540000">
                <a:tc>
                  <a:txBody>
                    <a:bodyPr/>
                    <a:lstStyle/>
                    <a:p>
                      <a:pPr algn="ctr">
                        <a:lnSpc>
                          <a:spcPct val="150000"/>
                        </a:lnSpc>
                        <a:spcAft>
                          <a:spcPts val="0"/>
                        </a:spcAft>
                      </a:pPr>
                      <a:r>
                        <a:rPr lang="en-US" sz="1400" b="1" dirty="0">
                          <a:solidFill>
                            <a:schemeClr val="accent1">
                              <a:lumMod val="50000"/>
                            </a:schemeClr>
                          </a:solidFill>
                          <a:effectLst/>
                          <a:latin typeface="Avenir Next Cyr Medium" panose="020B0603020202020204" pitchFamily="34" charset="0"/>
                          <a:ea typeface="Calibri" panose="020F0502020204030204" pitchFamily="34" charset="0"/>
                          <a:cs typeface="Arial" panose="020B0604020202020204" pitchFamily="34" charset="0"/>
                        </a:rPr>
                        <a:t>Spectra -&gt; Bitterness</a:t>
                      </a:r>
                      <a:endParaRPr lang="ru-RU" sz="1400" b="1" dirty="0">
                        <a:solidFill>
                          <a:schemeClr val="accent1">
                            <a:lumMod val="50000"/>
                          </a:schemeClr>
                        </a:solidFill>
                        <a:effectLst/>
                        <a:latin typeface="Avenir Next Cyr Medium" panose="020B0603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400" dirty="0">
                          <a:solidFill>
                            <a:schemeClr val="accent1">
                              <a:lumMod val="50000"/>
                            </a:schemeClr>
                          </a:solidFill>
                          <a:effectLst/>
                          <a:latin typeface="Avenir Next Cyr" panose="020B0503020202020204" pitchFamily="34" charset="0"/>
                          <a:ea typeface="Calibri" panose="020F0502020204030204" pitchFamily="34" charset="0"/>
                          <a:cs typeface="Arial" panose="020B0604020202020204" pitchFamily="34" charset="0"/>
                        </a:rPr>
                        <a:t>130</a:t>
                      </a:r>
                      <a:endParaRPr lang="ru-RU" sz="1400" dirty="0">
                        <a:solidFill>
                          <a:schemeClr val="accent1">
                            <a:lumMod val="50000"/>
                          </a:schemeClr>
                        </a:solidFill>
                        <a:effectLst/>
                        <a:latin typeface="Avenir Next Cyr" panose="020B0503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400" dirty="0">
                          <a:solidFill>
                            <a:schemeClr val="accent1">
                              <a:lumMod val="50000"/>
                            </a:schemeClr>
                          </a:solidFill>
                          <a:effectLst/>
                          <a:latin typeface="Avenir Next Cyr" panose="020B0503020202020204" pitchFamily="34" charset="0"/>
                          <a:ea typeface="Calibri" panose="020F0502020204030204" pitchFamily="34" charset="0"/>
                          <a:cs typeface="Arial" panose="020B0604020202020204" pitchFamily="34" charset="0"/>
                        </a:rPr>
                        <a:t>0.66</a:t>
                      </a:r>
                      <a:endParaRPr lang="ru-RU" sz="1400" dirty="0">
                        <a:solidFill>
                          <a:schemeClr val="accent1">
                            <a:lumMod val="50000"/>
                          </a:schemeClr>
                        </a:solidFill>
                        <a:effectLst/>
                        <a:latin typeface="Avenir Next Cyr" panose="020B0503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400" dirty="0">
                          <a:solidFill>
                            <a:schemeClr val="accent1">
                              <a:lumMod val="50000"/>
                            </a:schemeClr>
                          </a:solidFill>
                          <a:effectLst/>
                          <a:latin typeface="Avenir Next Cyr" panose="020B0503020202020204" pitchFamily="34" charset="0"/>
                          <a:ea typeface="Calibri" panose="020F0502020204030204" pitchFamily="34" charset="0"/>
                          <a:cs typeface="Arial" panose="020B0604020202020204" pitchFamily="34" charset="0"/>
                        </a:rPr>
                        <a:t>0.93</a:t>
                      </a:r>
                      <a:endParaRPr lang="ru-RU" sz="1400" dirty="0">
                        <a:solidFill>
                          <a:schemeClr val="accent1">
                            <a:lumMod val="50000"/>
                          </a:schemeClr>
                        </a:solidFill>
                        <a:effectLst/>
                        <a:latin typeface="Avenir Next Cyr" panose="020B0503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400" dirty="0">
                          <a:solidFill>
                            <a:schemeClr val="accent1">
                              <a:lumMod val="50000"/>
                            </a:schemeClr>
                          </a:solidFill>
                          <a:effectLst/>
                          <a:latin typeface="Avenir Next Cyr" panose="020B0503020202020204" pitchFamily="34" charset="0"/>
                          <a:ea typeface="Calibri" panose="020F0502020204030204" pitchFamily="34" charset="0"/>
                          <a:cs typeface="Arial" panose="020B0604020202020204" pitchFamily="34" charset="0"/>
                        </a:rPr>
                        <a:t>0.55</a:t>
                      </a:r>
                      <a:endParaRPr lang="ru-RU" sz="1400" dirty="0">
                        <a:solidFill>
                          <a:schemeClr val="accent1">
                            <a:lumMod val="50000"/>
                          </a:schemeClr>
                        </a:solidFill>
                        <a:effectLst/>
                        <a:latin typeface="Avenir Next Cyr" panose="020B0503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400" dirty="0">
                          <a:solidFill>
                            <a:schemeClr val="accent1">
                              <a:lumMod val="50000"/>
                            </a:schemeClr>
                          </a:solidFill>
                          <a:effectLst/>
                          <a:latin typeface="Avenir Next Cyr" panose="020B0503020202020204" pitchFamily="34" charset="0"/>
                          <a:ea typeface="Calibri" panose="020F0502020204030204" pitchFamily="34" charset="0"/>
                          <a:cs typeface="Arial" panose="020B0604020202020204" pitchFamily="34" charset="0"/>
                        </a:rPr>
                        <a:t>0.77</a:t>
                      </a:r>
                      <a:endParaRPr lang="ru-RU" sz="1400" dirty="0">
                        <a:solidFill>
                          <a:schemeClr val="accent1">
                            <a:lumMod val="50000"/>
                          </a:schemeClr>
                        </a:solidFill>
                        <a:effectLst/>
                        <a:latin typeface="Avenir Next Cyr" panose="020B0503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21030305"/>
                  </a:ext>
                </a:extLst>
              </a:tr>
              <a:tr h="540000">
                <a:tc>
                  <a:txBody>
                    <a:bodyPr/>
                    <a:lstStyle/>
                    <a:p>
                      <a:pPr algn="ctr">
                        <a:lnSpc>
                          <a:spcPct val="150000"/>
                        </a:lnSpc>
                        <a:spcAft>
                          <a:spcPts val="0"/>
                        </a:spcAft>
                      </a:pPr>
                      <a:r>
                        <a:rPr lang="en-US" sz="1400" b="1" dirty="0">
                          <a:solidFill>
                            <a:schemeClr val="tx1"/>
                          </a:solidFill>
                          <a:effectLst/>
                          <a:latin typeface="Avenir Next Cyr Medium" panose="020B0603020202020204" pitchFamily="34" charset="0"/>
                          <a:ea typeface="Calibri" panose="020F0502020204030204" pitchFamily="34" charset="0"/>
                          <a:cs typeface="Arial" panose="020B0604020202020204" pitchFamily="34" charset="0"/>
                        </a:rPr>
                        <a:t>Spectra -&gt; Structure -&gt; Bitterness</a:t>
                      </a:r>
                      <a:endParaRPr lang="ru-RU" sz="1400" b="1" dirty="0">
                        <a:solidFill>
                          <a:schemeClr val="tx1"/>
                        </a:solidFill>
                        <a:effectLst/>
                        <a:latin typeface="Avenir Next Cyr Medium" panose="020B0603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400" dirty="0">
                          <a:solidFill>
                            <a:schemeClr val="tx1"/>
                          </a:solidFill>
                          <a:effectLst/>
                          <a:latin typeface="Avenir Next Cyr" panose="020B0503020202020204" pitchFamily="34" charset="0"/>
                          <a:ea typeface="Calibri" panose="020F0502020204030204" pitchFamily="34" charset="0"/>
                          <a:cs typeface="Arial" panose="020B0604020202020204" pitchFamily="34" charset="0"/>
                        </a:rPr>
                        <a:t>73</a:t>
                      </a:r>
                      <a:endParaRPr lang="ru-RU" sz="1400" dirty="0">
                        <a:solidFill>
                          <a:schemeClr val="tx1"/>
                        </a:solidFill>
                        <a:effectLst/>
                        <a:latin typeface="Avenir Next Cyr" panose="020B0503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400" dirty="0">
                          <a:solidFill>
                            <a:schemeClr val="tx1"/>
                          </a:solidFill>
                          <a:effectLst/>
                          <a:latin typeface="Avenir Next Cyr" panose="020B0503020202020204" pitchFamily="34" charset="0"/>
                          <a:ea typeface="Calibri" panose="020F0502020204030204" pitchFamily="34" charset="0"/>
                          <a:cs typeface="Arial" panose="020B0604020202020204" pitchFamily="34" charset="0"/>
                        </a:rPr>
                        <a:t>0.65</a:t>
                      </a:r>
                      <a:endParaRPr lang="ru-RU" sz="1400" dirty="0">
                        <a:solidFill>
                          <a:schemeClr val="tx1"/>
                        </a:solidFill>
                        <a:effectLst/>
                        <a:latin typeface="Avenir Next Cyr" panose="020B0503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400" dirty="0">
                          <a:solidFill>
                            <a:schemeClr val="tx1"/>
                          </a:solidFill>
                          <a:effectLst/>
                          <a:latin typeface="Avenir Next Cyr" panose="020B0503020202020204" pitchFamily="34" charset="0"/>
                          <a:ea typeface="Calibri" panose="020F0502020204030204" pitchFamily="34" charset="0"/>
                          <a:cs typeface="Arial" panose="020B0604020202020204" pitchFamily="34" charset="0"/>
                        </a:rPr>
                        <a:t>0.65</a:t>
                      </a:r>
                      <a:endParaRPr lang="ru-RU" sz="1400" dirty="0">
                        <a:solidFill>
                          <a:schemeClr val="tx1"/>
                        </a:solidFill>
                        <a:effectLst/>
                        <a:latin typeface="Avenir Next Cyr" panose="020B0503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400" dirty="0">
                          <a:solidFill>
                            <a:schemeClr val="tx1"/>
                          </a:solidFill>
                          <a:effectLst/>
                          <a:latin typeface="Avenir Next Cyr" panose="020B0503020202020204" pitchFamily="34" charset="0"/>
                          <a:ea typeface="Calibri" panose="020F0502020204030204" pitchFamily="34" charset="0"/>
                          <a:cs typeface="Arial" panose="020B0604020202020204" pitchFamily="34" charset="0"/>
                        </a:rPr>
                        <a:t>0.53</a:t>
                      </a:r>
                      <a:endParaRPr lang="ru-RU" sz="1400" dirty="0">
                        <a:solidFill>
                          <a:schemeClr val="tx1"/>
                        </a:solidFill>
                        <a:effectLst/>
                        <a:latin typeface="Avenir Next Cyr" panose="020B0503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400" dirty="0">
                          <a:solidFill>
                            <a:schemeClr val="tx1"/>
                          </a:solidFill>
                          <a:effectLst/>
                          <a:latin typeface="Avenir Next Cyr" panose="020B0503020202020204" pitchFamily="34" charset="0"/>
                          <a:ea typeface="Calibri" panose="020F0502020204030204" pitchFamily="34" charset="0"/>
                          <a:cs typeface="Arial" panose="020B0604020202020204" pitchFamily="34" charset="0"/>
                        </a:rPr>
                        <a:t>0.65</a:t>
                      </a:r>
                      <a:endParaRPr lang="ru-RU" sz="1400" dirty="0">
                        <a:solidFill>
                          <a:schemeClr val="tx1"/>
                        </a:solidFill>
                        <a:effectLst/>
                        <a:latin typeface="Avenir Next Cyr" panose="020B0503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25547504"/>
                  </a:ext>
                </a:extLst>
              </a:tr>
            </a:tbl>
          </a:graphicData>
        </a:graphic>
      </p:graphicFrame>
      <p:sp>
        <p:nvSpPr>
          <p:cNvPr id="54" name="Rectangle 3"/>
          <p:cNvSpPr/>
          <p:nvPr/>
        </p:nvSpPr>
        <p:spPr>
          <a:xfrm>
            <a:off x="0" y="6571014"/>
            <a:ext cx="12192000" cy="27432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Avenir Next Cyr Medium" panose="020B0603020202020204" pitchFamily="34" charset="0"/>
              </a:rPr>
              <a:t>Ziaikin,</a:t>
            </a:r>
            <a:r>
              <a:rPr lang="ru-RU" sz="1600" dirty="0">
                <a:solidFill>
                  <a:schemeClr val="tx1"/>
                </a:solidFill>
                <a:latin typeface="Avenir Next Cyr Medium" panose="020B0603020202020204" pitchFamily="34" charset="0"/>
              </a:rPr>
              <a:t> </a:t>
            </a:r>
            <a:r>
              <a:rPr lang="en-US" sz="1600" dirty="0">
                <a:solidFill>
                  <a:schemeClr val="tx1"/>
                </a:solidFill>
                <a:latin typeface="Avenir Next Cyr Medium" panose="020B0603020202020204" pitchFamily="34" charset="0"/>
              </a:rPr>
              <a:t>Camacho, Peterson, </a:t>
            </a:r>
            <a:r>
              <a:rPr lang="en-US" sz="1600" dirty="0" err="1">
                <a:solidFill>
                  <a:schemeClr val="tx1"/>
                </a:solidFill>
                <a:latin typeface="Avenir Next Cyr Medium" panose="020B0603020202020204" pitchFamily="34" charset="0"/>
              </a:rPr>
              <a:t>Niv</a:t>
            </a:r>
            <a:r>
              <a:rPr lang="en-US" sz="1600" dirty="0">
                <a:solidFill>
                  <a:schemeClr val="tx1"/>
                </a:solidFill>
                <a:latin typeface="Avenir Next Cyr Medium" panose="020B0603020202020204" pitchFamily="34" charset="0"/>
              </a:rPr>
              <a:t>, BitterMasS: predicting bitterness from mass spectra (submitted for publication)</a:t>
            </a:r>
          </a:p>
        </p:txBody>
      </p:sp>
      <p:sp>
        <p:nvSpPr>
          <p:cNvPr id="64" name="Rectangle 45">
            <a:extLst>
              <a:ext uri="{FF2B5EF4-FFF2-40B4-BE49-F238E27FC236}">
                <a16:creationId xmlns:a16="http://schemas.microsoft.com/office/drawing/2014/main" id="{C56A9F23-1E79-0B9F-F536-E712BF45262F}"/>
              </a:ext>
            </a:extLst>
          </p:cNvPr>
          <p:cNvSpPr/>
          <p:nvPr/>
        </p:nvSpPr>
        <p:spPr>
          <a:xfrm>
            <a:off x="0" y="6264725"/>
            <a:ext cx="11710042" cy="307777"/>
          </a:xfrm>
          <a:prstGeom prst="rect">
            <a:avLst/>
          </a:prstGeom>
        </p:spPr>
        <p:txBody>
          <a:bodyPr wrap="square">
            <a:spAutoFit/>
          </a:bodyPr>
          <a:lstStyle/>
          <a:p>
            <a:r>
              <a:rPr lang="en-US" sz="1400" baseline="30000" dirty="0">
                <a:effectLst/>
                <a:latin typeface="Avenir Next Cyr" panose="020B0503020202020204" pitchFamily="34" charset="0"/>
                <a:ea typeface="Calibri" panose="020F0502020204030204" pitchFamily="34" charset="0"/>
                <a:cs typeface="Times New Roman" panose="02020603050405020304" pitchFamily="18" charset="0"/>
              </a:rPr>
              <a:t>1</a:t>
            </a:r>
            <a:r>
              <a:rPr lang="en-US" sz="1400" dirty="0">
                <a:latin typeface="Avenir Next Cyr Medium" panose="020B0603020202020204" pitchFamily="34" charset="0"/>
              </a:rPr>
              <a:t>Dagan-Wiener A. </a:t>
            </a:r>
            <a:r>
              <a:rPr lang="en-US" sz="1400" dirty="0">
                <a:latin typeface="Avenir Next Cyr" panose="020B0503020202020204" pitchFamily="34" charset="0"/>
              </a:rPr>
              <a:t>et al. </a:t>
            </a:r>
            <a:r>
              <a:rPr lang="en-GB" sz="1400" dirty="0">
                <a:latin typeface="Avenir Next Cyr" panose="020B0503020202020204" pitchFamily="34" charset="0"/>
              </a:rPr>
              <a:t>Bitter or not? </a:t>
            </a:r>
            <a:r>
              <a:rPr lang="en-GB" sz="1400" dirty="0" err="1">
                <a:latin typeface="Avenir Next Cyr" panose="020B0503020202020204" pitchFamily="34" charset="0"/>
              </a:rPr>
              <a:t>BitterPredict</a:t>
            </a:r>
            <a:r>
              <a:rPr lang="en-GB" sz="1400" dirty="0">
                <a:latin typeface="Avenir Next Cyr" panose="020B0503020202020204" pitchFamily="34" charset="0"/>
              </a:rPr>
              <a:t>, a tool for predicting taste from chemical structure, </a:t>
            </a:r>
            <a:r>
              <a:rPr lang="en-GB" sz="1400" dirty="0">
                <a:latin typeface="Avenir Next Cyr Medium" panose="020B0603020202020204" pitchFamily="34" charset="0"/>
              </a:rPr>
              <a:t>Sci. Rep.</a:t>
            </a:r>
            <a:r>
              <a:rPr lang="en-GB" sz="1400" dirty="0">
                <a:latin typeface="Avenir Next Cyr" panose="020B0503020202020204" pitchFamily="34" charset="0"/>
              </a:rPr>
              <a:t>, </a:t>
            </a:r>
            <a:r>
              <a:rPr lang="en-GB" sz="1400" dirty="0">
                <a:latin typeface="Avenir Next Cyr Medium" panose="020B0603020202020204" pitchFamily="34" charset="0"/>
              </a:rPr>
              <a:t>2017</a:t>
            </a:r>
          </a:p>
        </p:txBody>
      </p:sp>
      <p:sp>
        <p:nvSpPr>
          <p:cNvPr id="66" name="Rectangle 45"/>
          <p:cNvSpPr/>
          <p:nvPr/>
        </p:nvSpPr>
        <p:spPr>
          <a:xfrm>
            <a:off x="6733161" y="5215436"/>
            <a:ext cx="1532684" cy="307777"/>
          </a:xfrm>
          <a:prstGeom prst="rect">
            <a:avLst/>
          </a:prstGeom>
        </p:spPr>
        <p:txBody>
          <a:bodyPr wrap="square">
            <a:spAutoFit/>
          </a:bodyPr>
          <a:lstStyle/>
          <a:p>
            <a:pPr algn="ctr"/>
            <a:r>
              <a:rPr lang="en-US" sz="1400" dirty="0">
                <a:latin typeface="Avenir Next Cyr" panose="020B0503020202020204" pitchFamily="34" charset="0"/>
              </a:rPr>
              <a:t>BitterPredict</a:t>
            </a:r>
            <a:r>
              <a:rPr lang="en-US" sz="1400" baseline="30000" dirty="0">
                <a:latin typeface="Avenir Next Cyr" panose="020B0503020202020204" pitchFamily="34" charset="0"/>
                <a:ea typeface="Calibri" panose="020F0502020204030204" pitchFamily="34" charset="0"/>
                <a:cs typeface="Times New Roman" panose="02020603050405020304" pitchFamily="18" charset="0"/>
              </a:rPr>
              <a:t>1</a:t>
            </a:r>
            <a:endParaRPr lang="en-US" sz="1400" dirty="0">
              <a:latin typeface="Avenir Next Cyr" panose="020B0503020202020204" pitchFamily="34" charset="0"/>
            </a:endParaRPr>
          </a:p>
        </p:txBody>
      </p:sp>
    </p:spTree>
    <p:extLst>
      <p:ext uri="{BB962C8B-B14F-4D97-AF65-F5344CB8AC3E}">
        <p14:creationId xmlns:p14="http://schemas.microsoft.com/office/powerpoint/2010/main" val="33676503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3"/>
          <p:cNvSpPr/>
          <p:nvPr/>
        </p:nvSpPr>
        <p:spPr>
          <a:xfrm>
            <a:off x="0" y="0"/>
            <a:ext cx="12192000" cy="720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venir Next Cyr Medium" panose="020B0603020202020204" pitchFamily="34" charset="0"/>
              </a:rPr>
              <a:t>Conclusions</a:t>
            </a:r>
          </a:p>
        </p:txBody>
      </p:sp>
      <p:sp>
        <p:nvSpPr>
          <p:cNvPr id="2" name="Прямоугольник 1"/>
          <p:cNvSpPr/>
          <p:nvPr/>
        </p:nvSpPr>
        <p:spPr>
          <a:xfrm>
            <a:off x="854785" y="1536174"/>
            <a:ext cx="10482430" cy="3046988"/>
          </a:xfrm>
          <a:prstGeom prst="rect">
            <a:avLst/>
          </a:prstGeom>
        </p:spPr>
        <p:txBody>
          <a:bodyPr wrap="square">
            <a:spAutoFit/>
          </a:bodyPr>
          <a:lstStyle/>
          <a:p>
            <a:pPr marL="285750" indent="-285750">
              <a:buFont typeface="Arial" panose="020B0604020202020204" pitchFamily="34" charset="0"/>
              <a:buChar char="•"/>
            </a:pPr>
            <a:r>
              <a:rPr lang="en-GB" sz="2400" dirty="0" err="1">
                <a:latin typeface="Avenir Next Cyr Medium" panose="020B0603020202020204" pitchFamily="34" charset="0"/>
              </a:rPr>
              <a:t>BitterMasS</a:t>
            </a:r>
            <a:r>
              <a:rPr lang="en-GB" sz="2400" dirty="0">
                <a:latin typeface="Avenir Next Cyr Medium" panose="020B0603020202020204" pitchFamily="34" charset="0"/>
              </a:rPr>
              <a:t> developed and tested on the mass spectra of several natural sources</a:t>
            </a:r>
            <a:endParaRPr lang="ru-RU" sz="2400" dirty="0">
              <a:latin typeface="Avenir Next Cyr Medium" panose="020B0603020202020204" pitchFamily="34" charset="0"/>
            </a:endParaRPr>
          </a:p>
          <a:p>
            <a:endParaRPr lang="ru-RU" sz="2400" dirty="0">
              <a:latin typeface="Avenir Next Cyr Medium" panose="020B0603020202020204" pitchFamily="34" charset="0"/>
            </a:endParaRPr>
          </a:p>
          <a:p>
            <a:pPr marL="285750" indent="-285750">
              <a:buFont typeface="Arial" panose="020B0604020202020204" pitchFamily="34" charset="0"/>
              <a:buChar char="•"/>
            </a:pPr>
            <a:r>
              <a:rPr lang="en-GB" sz="2400" dirty="0" err="1">
                <a:latin typeface="Avenir Next Cyr Medium" panose="020B0603020202020204" pitchFamily="34" charset="0"/>
              </a:rPr>
              <a:t>BitterMasS</a:t>
            </a:r>
            <a:r>
              <a:rPr lang="en-GB" sz="2400" dirty="0">
                <a:latin typeface="Avenir Next Cyr Medium" panose="020B0603020202020204" pitchFamily="34" charset="0"/>
              </a:rPr>
              <a:t> can be continuously improved by incorporating additional data</a:t>
            </a:r>
            <a:endParaRPr lang="ru-RU" sz="2400" dirty="0">
              <a:latin typeface="Avenir Next Cyr Medium" panose="020B0603020202020204" pitchFamily="34" charset="0"/>
            </a:endParaRPr>
          </a:p>
          <a:p>
            <a:pPr marL="285750" indent="-285750">
              <a:buFont typeface="Arial" panose="020B0604020202020204" pitchFamily="34" charset="0"/>
              <a:buChar char="•"/>
            </a:pPr>
            <a:endParaRPr lang="ru-RU" sz="2400" dirty="0">
              <a:latin typeface="Avenir Next Cyr Medium" panose="020B0603020202020204" pitchFamily="34" charset="0"/>
            </a:endParaRPr>
          </a:p>
          <a:p>
            <a:pPr marL="285750" indent="-285750">
              <a:buFont typeface="Arial" panose="020B0604020202020204" pitchFamily="34" charset="0"/>
              <a:buChar char="•"/>
            </a:pPr>
            <a:r>
              <a:rPr lang="en-GB" sz="2400" dirty="0" err="1">
                <a:latin typeface="Avenir Next Cyr Medium" panose="020B0603020202020204" pitchFamily="34" charset="0"/>
              </a:rPr>
              <a:t>BitterMasS</a:t>
            </a:r>
            <a:r>
              <a:rPr lang="en-GB" sz="2400" dirty="0">
                <a:latin typeface="Avenir Next Cyr Medium" panose="020B0603020202020204" pitchFamily="34" charset="0"/>
              </a:rPr>
              <a:t> direct strategy can be assigned to evaluation of Mass spectra of new plants</a:t>
            </a:r>
          </a:p>
          <a:p>
            <a:pPr marL="285750" indent="-285750">
              <a:buFont typeface="Arial" panose="020B0604020202020204" pitchFamily="34" charset="0"/>
              <a:buChar char="•"/>
            </a:pPr>
            <a:endParaRPr lang="en-GB" sz="2400" dirty="0">
              <a:latin typeface="Avenir Next Cyr Medium" panose="020B0603020202020204" pitchFamily="34" charset="0"/>
            </a:endParaRPr>
          </a:p>
          <a:p>
            <a:pPr marL="285750" indent="-285750">
              <a:buFont typeface="Arial" panose="020B0604020202020204" pitchFamily="34" charset="0"/>
              <a:buChar char="•"/>
            </a:pPr>
            <a:r>
              <a:rPr lang="en-GB" sz="2400" dirty="0">
                <a:latin typeface="Avenir Next Cyr Medium" panose="020B0603020202020204" pitchFamily="34" charset="0"/>
              </a:rPr>
              <a:t>Please contact</a:t>
            </a:r>
            <a:r>
              <a:rPr lang="en-US" sz="2400" dirty="0">
                <a:latin typeface="Avenir Next Cyr Medium" panose="020B0603020202020204" pitchFamily="34" charset="0"/>
              </a:rPr>
              <a:t> us</a:t>
            </a:r>
            <a:r>
              <a:rPr lang="en-GB" sz="2400" dirty="0">
                <a:latin typeface="Avenir Next Cyr Medium" panose="020B0603020202020204" pitchFamily="34" charset="0"/>
              </a:rPr>
              <a:t> if interested in collaborations</a:t>
            </a:r>
            <a:endParaRPr lang="ru-RU" sz="2400" dirty="0">
              <a:latin typeface="Avenir Next Cyr Medium" panose="020B0603020202020204" pitchFamily="34" charset="0"/>
            </a:endParaRPr>
          </a:p>
        </p:txBody>
      </p:sp>
      <p:sp>
        <p:nvSpPr>
          <p:cNvPr id="5" name="Rectangle 3"/>
          <p:cNvSpPr/>
          <p:nvPr/>
        </p:nvSpPr>
        <p:spPr>
          <a:xfrm>
            <a:off x="0" y="6571014"/>
            <a:ext cx="12192000" cy="27432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Avenir Next Cyr Medium" panose="020B0603020202020204" pitchFamily="34" charset="0"/>
              </a:rPr>
              <a:t>Ziaikin,</a:t>
            </a:r>
            <a:r>
              <a:rPr lang="ru-RU" sz="1600" dirty="0">
                <a:solidFill>
                  <a:schemeClr val="tx1"/>
                </a:solidFill>
                <a:latin typeface="Avenir Next Cyr Medium" panose="020B0603020202020204" pitchFamily="34" charset="0"/>
              </a:rPr>
              <a:t> </a:t>
            </a:r>
            <a:r>
              <a:rPr lang="en-US" sz="1600" dirty="0">
                <a:solidFill>
                  <a:schemeClr val="tx1"/>
                </a:solidFill>
                <a:latin typeface="Avenir Next Cyr Medium" panose="020B0603020202020204" pitchFamily="34" charset="0"/>
              </a:rPr>
              <a:t>Camacho, Peterson, </a:t>
            </a:r>
            <a:r>
              <a:rPr lang="en-US" sz="1600" dirty="0" err="1">
                <a:solidFill>
                  <a:schemeClr val="tx1"/>
                </a:solidFill>
                <a:latin typeface="Avenir Next Cyr Medium" panose="020B0603020202020204" pitchFamily="34" charset="0"/>
              </a:rPr>
              <a:t>Niv</a:t>
            </a:r>
            <a:r>
              <a:rPr lang="en-US" sz="1600" dirty="0">
                <a:solidFill>
                  <a:schemeClr val="tx1"/>
                </a:solidFill>
                <a:latin typeface="Avenir Next Cyr Medium" panose="020B0603020202020204" pitchFamily="34" charset="0"/>
              </a:rPr>
              <a:t>, BitterMasS: predicting bitterness from mass spectra (submitted for publication)</a:t>
            </a:r>
          </a:p>
        </p:txBody>
      </p:sp>
      <p:sp>
        <p:nvSpPr>
          <p:cNvPr id="3" name="TextBox 2">
            <a:extLst>
              <a:ext uri="{FF2B5EF4-FFF2-40B4-BE49-F238E27FC236}">
                <a16:creationId xmlns:a16="http://schemas.microsoft.com/office/drawing/2014/main" id="{E0845E58-0055-40E0-AEF7-3B59C84963A3}"/>
              </a:ext>
            </a:extLst>
          </p:cNvPr>
          <p:cNvSpPr txBox="1"/>
          <p:nvPr/>
        </p:nvSpPr>
        <p:spPr>
          <a:xfrm>
            <a:off x="1149075" y="5399336"/>
            <a:ext cx="3249608" cy="646331"/>
          </a:xfrm>
          <a:prstGeom prst="rect">
            <a:avLst/>
          </a:prstGeom>
          <a:noFill/>
        </p:spPr>
        <p:txBody>
          <a:bodyPr wrap="none" rtlCol="0">
            <a:spAutoFit/>
          </a:bodyPr>
          <a:lstStyle/>
          <a:p>
            <a:r>
              <a:rPr lang="en-US" dirty="0" smtClean="0">
                <a:solidFill>
                  <a:schemeClr val="accent4">
                    <a:lumMod val="50000"/>
                  </a:schemeClr>
                </a:solidFill>
                <a:latin typeface="Avenir Next Cyr Medium" panose="020B0603020202020204" pitchFamily="34" charset="0"/>
              </a:rPr>
              <a:t>masha.niv@mail.huji.ac.il</a:t>
            </a:r>
          </a:p>
          <a:p>
            <a:r>
              <a:rPr lang="en-US" dirty="0" smtClean="0">
                <a:solidFill>
                  <a:schemeClr val="accent4">
                    <a:lumMod val="50000"/>
                  </a:schemeClr>
                </a:solidFill>
                <a:latin typeface="Avenir Next Cyr Medium" panose="020B0603020202020204" pitchFamily="34" charset="0"/>
              </a:rPr>
              <a:t>evgenii.ziaikin@mail.huji.ac.il</a:t>
            </a:r>
            <a:endParaRPr lang="en-US" dirty="0">
              <a:solidFill>
                <a:schemeClr val="accent4">
                  <a:lumMod val="50000"/>
                </a:schemeClr>
              </a:solidFill>
              <a:latin typeface="Avenir Next Cyr Medium" panose="020B0603020202020204" pitchFamily="34" charset="0"/>
            </a:endParaRPr>
          </a:p>
        </p:txBody>
      </p:sp>
    </p:spTree>
    <p:extLst>
      <p:ext uri="{BB962C8B-B14F-4D97-AF65-F5344CB8AC3E}">
        <p14:creationId xmlns:p14="http://schemas.microsoft.com/office/powerpoint/2010/main" val="2762340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8B2F4A5-1B88-AC4A-84B9-324B9AD699AF}"/>
              </a:ext>
            </a:extLst>
          </p:cNvPr>
          <p:cNvSpPr txBox="1"/>
          <p:nvPr/>
        </p:nvSpPr>
        <p:spPr>
          <a:xfrm>
            <a:off x="1395835" y="2967335"/>
            <a:ext cx="9400330" cy="923330"/>
          </a:xfrm>
          <a:prstGeom prst="rect">
            <a:avLst/>
          </a:prstGeom>
          <a:noFill/>
        </p:spPr>
        <p:txBody>
          <a:bodyPr wrap="none" rtlCol="0">
            <a:spAutoFit/>
          </a:bodyPr>
          <a:lstStyle/>
          <a:p>
            <a:pPr algn="ctr"/>
            <a:r>
              <a:rPr lang="en-US" sz="5400" dirty="0">
                <a:solidFill>
                  <a:schemeClr val="bg1"/>
                </a:solidFill>
                <a:latin typeface="Avenir Next Cyr Medium" panose="020B0503020202020204" pitchFamily="34" charset="0"/>
              </a:rPr>
              <a:t>Thank you for your attention!</a:t>
            </a:r>
            <a:endParaRPr lang="ru-FR" sz="5400" dirty="0">
              <a:solidFill>
                <a:schemeClr val="bg1"/>
              </a:solidFill>
              <a:latin typeface="Avenir Next Cyr Medium" panose="020B0503020202020204" pitchFamily="34" charset="0"/>
            </a:endParaRPr>
          </a:p>
        </p:txBody>
      </p:sp>
    </p:spTree>
    <p:extLst>
      <p:ext uri="{BB962C8B-B14F-4D97-AF65-F5344CB8AC3E}">
        <p14:creationId xmlns:p14="http://schemas.microsoft.com/office/powerpoint/2010/main" val="24101476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720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venir Next Cyr Medium" panose="020B0603020202020204" pitchFamily="34" charset="0"/>
              </a:rPr>
              <a:t>Data curation</a:t>
            </a:r>
            <a:endParaRPr lang="en-US" sz="3200" dirty="0">
              <a:solidFill>
                <a:schemeClr val="tx1"/>
              </a:solidFill>
              <a:latin typeface="Avenir Next Cyr Medium" panose="020B0603020202020204" pitchFamily="34" charset="0"/>
            </a:endParaRPr>
          </a:p>
        </p:txBody>
      </p:sp>
      <p:sp>
        <p:nvSpPr>
          <p:cNvPr id="65" name="Chevron 12"/>
          <p:cNvSpPr/>
          <p:nvPr/>
        </p:nvSpPr>
        <p:spPr>
          <a:xfrm>
            <a:off x="7367617" y="2799000"/>
            <a:ext cx="3060000" cy="1260000"/>
          </a:xfrm>
          <a:prstGeom prst="chevron">
            <a:avLst>
              <a:gd name="adj" fmla="val 32895"/>
            </a:avLst>
          </a:prstGeom>
          <a:solidFill>
            <a:schemeClr val="accent4"/>
          </a:solidFill>
          <a:ln w="19050" cap="rnd">
            <a:solidFill>
              <a:schemeClr val="accent4">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venir Next Cyr Medium" panose="020B0603020202020204" pitchFamily="34" charset="0"/>
              </a:rPr>
              <a:t>Final set</a:t>
            </a:r>
          </a:p>
        </p:txBody>
      </p:sp>
      <p:sp>
        <p:nvSpPr>
          <p:cNvPr id="62" name="Chevron 14"/>
          <p:cNvSpPr/>
          <p:nvPr/>
        </p:nvSpPr>
        <p:spPr>
          <a:xfrm>
            <a:off x="1936639" y="2799000"/>
            <a:ext cx="3060000" cy="1260000"/>
          </a:xfrm>
          <a:prstGeom prst="chevron">
            <a:avLst>
              <a:gd name="adj" fmla="val 32895"/>
            </a:avLst>
          </a:prstGeom>
          <a:solidFill>
            <a:schemeClr val="accent3"/>
          </a:solidFill>
          <a:ln w="19050" cap="rnd">
            <a:solidFill>
              <a:schemeClr val="accent3">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venir Next Cyr Medium" panose="020B0603020202020204" pitchFamily="34" charset="0"/>
              </a:rPr>
              <a:t>Compounds</a:t>
            </a:r>
          </a:p>
        </p:txBody>
      </p:sp>
      <p:sp>
        <p:nvSpPr>
          <p:cNvPr id="63" name="Chevron 6"/>
          <p:cNvSpPr/>
          <p:nvPr/>
        </p:nvSpPr>
        <p:spPr>
          <a:xfrm>
            <a:off x="4652128" y="2799000"/>
            <a:ext cx="3060000" cy="1260000"/>
          </a:xfrm>
          <a:prstGeom prst="chevron">
            <a:avLst>
              <a:gd name="adj" fmla="val 32895"/>
            </a:avLst>
          </a:prstGeom>
          <a:solidFill>
            <a:schemeClr val="accent6"/>
          </a:solidFill>
          <a:ln w="19050" cap="rnd">
            <a:solidFill>
              <a:schemeClr val="accent6">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ysClr val="windowText" lastClr="000000"/>
                </a:solidFill>
                <a:latin typeface="Avenir Next Cyr Medium" panose="020B0603020202020204" pitchFamily="34" charset="0"/>
              </a:rPr>
              <a:t>Experimental</a:t>
            </a:r>
          </a:p>
          <a:p>
            <a:pPr algn="ctr"/>
            <a:r>
              <a:rPr lang="en-US" sz="2000" dirty="0">
                <a:solidFill>
                  <a:sysClr val="windowText" lastClr="000000"/>
                </a:solidFill>
                <a:latin typeface="Avenir Next Cyr Medium" panose="020B0603020202020204" pitchFamily="34" charset="0"/>
              </a:rPr>
              <a:t>mass spectra</a:t>
            </a:r>
          </a:p>
        </p:txBody>
      </p:sp>
      <p:grpSp>
        <p:nvGrpSpPr>
          <p:cNvPr id="66" name="Group 16"/>
          <p:cNvGrpSpPr/>
          <p:nvPr/>
        </p:nvGrpSpPr>
        <p:grpSpPr>
          <a:xfrm>
            <a:off x="5507129" y="1303070"/>
            <a:ext cx="1349997" cy="1092859"/>
            <a:chOff x="359471" y="1330094"/>
            <a:chExt cx="1349997" cy="1092859"/>
          </a:xfrm>
        </p:grpSpPr>
        <p:sp>
          <p:nvSpPr>
            <p:cNvPr id="67" name="TextBox 66"/>
            <p:cNvSpPr txBox="1"/>
            <p:nvPr/>
          </p:nvSpPr>
          <p:spPr>
            <a:xfrm>
              <a:off x="359471" y="2053621"/>
              <a:ext cx="1349997" cy="369332"/>
            </a:xfrm>
            <a:prstGeom prst="rect">
              <a:avLst/>
            </a:prstGeom>
            <a:noFill/>
          </p:spPr>
          <p:txBody>
            <a:bodyPr wrap="square" rtlCol="0">
              <a:spAutoFit/>
            </a:bodyPr>
            <a:lstStyle/>
            <a:p>
              <a:pPr algn="ctr"/>
              <a:r>
                <a:rPr lang="en-US" dirty="0">
                  <a:latin typeface="Avenir Next Cyr Medium" panose="020B0603020202020204" pitchFamily="34" charset="0"/>
                </a:rPr>
                <a:t>MassBank</a:t>
              </a:r>
              <a:r>
                <a:rPr lang="en-US" baseline="30000" dirty="0">
                  <a:latin typeface="Avenir Next Cyr Medium" panose="020B0603020202020204" pitchFamily="34" charset="0"/>
                </a:rPr>
                <a:t>7</a:t>
              </a:r>
              <a:endParaRPr lang="en-US" sz="2800" dirty="0">
                <a:latin typeface="Avenir Next Cyr Medium" panose="020B0603020202020204" pitchFamily="34" charset="0"/>
              </a:endParaRPr>
            </a:p>
          </p:txBody>
        </p:sp>
        <p:sp>
          <p:nvSpPr>
            <p:cNvPr id="68" name="Rectangle 18"/>
            <p:cNvSpPr/>
            <p:nvPr/>
          </p:nvSpPr>
          <p:spPr>
            <a:xfrm>
              <a:off x="674470" y="1690094"/>
              <a:ext cx="180000" cy="360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19"/>
            <p:cNvSpPr/>
            <p:nvPr/>
          </p:nvSpPr>
          <p:spPr>
            <a:xfrm>
              <a:off x="944470" y="1510094"/>
              <a:ext cx="180000" cy="540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20"/>
            <p:cNvSpPr/>
            <p:nvPr/>
          </p:nvSpPr>
          <p:spPr>
            <a:xfrm>
              <a:off x="1214470" y="1330094"/>
              <a:ext cx="180000" cy="720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TextBox 70"/>
          <p:cNvSpPr txBox="1"/>
          <p:nvPr/>
        </p:nvSpPr>
        <p:spPr>
          <a:xfrm>
            <a:off x="3151641" y="1240358"/>
            <a:ext cx="1599162" cy="338554"/>
          </a:xfrm>
          <a:prstGeom prst="rect">
            <a:avLst/>
          </a:prstGeom>
          <a:noFill/>
        </p:spPr>
        <p:txBody>
          <a:bodyPr wrap="square" rtlCol="0">
            <a:spAutoFit/>
          </a:bodyPr>
          <a:lstStyle/>
          <a:p>
            <a:pPr algn="ctr"/>
            <a:r>
              <a:rPr lang="en-US" sz="1600" dirty="0">
                <a:latin typeface="Avenir Next Cyr Medium" panose="020B0603020202020204" pitchFamily="34" charset="0"/>
              </a:rPr>
              <a:t>BitterPredict</a:t>
            </a:r>
            <a:r>
              <a:rPr lang="en-US" sz="1600" baseline="30000" dirty="0">
                <a:latin typeface="Avenir Next Cyr Medium" panose="020B0603020202020204" pitchFamily="34" charset="0"/>
              </a:rPr>
              <a:t>2</a:t>
            </a:r>
            <a:endParaRPr lang="en-US" sz="2400" dirty="0">
              <a:latin typeface="Avenir Next Cyr Medium" panose="020B0603020202020204" pitchFamily="34" charset="0"/>
            </a:endParaRPr>
          </a:p>
        </p:txBody>
      </p:sp>
      <p:sp>
        <p:nvSpPr>
          <p:cNvPr id="73" name="TextBox 72"/>
          <p:cNvSpPr txBox="1"/>
          <p:nvPr/>
        </p:nvSpPr>
        <p:spPr>
          <a:xfrm>
            <a:off x="1936639" y="4464278"/>
            <a:ext cx="2715488" cy="923330"/>
          </a:xfrm>
          <a:prstGeom prst="rect">
            <a:avLst/>
          </a:prstGeom>
          <a:noFill/>
        </p:spPr>
        <p:txBody>
          <a:bodyPr wrap="square" rtlCol="0">
            <a:spAutoFit/>
          </a:bodyPr>
          <a:lstStyle/>
          <a:p>
            <a:pPr algn="ctr"/>
            <a:r>
              <a:rPr lang="en-US" dirty="0">
                <a:latin typeface="Avenir Next Cyr Medium" panose="020B0603020202020204" pitchFamily="34" charset="0"/>
              </a:rPr>
              <a:t>1418 bitter</a:t>
            </a:r>
            <a:r>
              <a:rPr lang="en-US" dirty="0">
                <a:latin typeface="Avenir Next Cyr" panose="020B0503020202020204" pitchFamily="34" charset="0"/>
              </a:rPr>
              <a:t> and</a:t>
            </a:r>
          </a:p>
          <a:p>
            <a:pPr algn="ctr"/>
            <a:r>
              <a:rPr lang="en-US" dirty="0">
                <a:latin typeface="Avenir Next Cyr Medium" panose="020B0603020202020204" pitchFamily="34" charset="0"/>
              </a:rPr>
              <a:t>1579 non-bitter</a:t>
            </a:r>
            <a:r>
              <a:rPr lang="en-US" dirty="0">
                <a:latin typeface="Avenir Next Cyr" panose="020B0503020202020204" pitchFamily="34" charset="0"/>
              </a:rPr>
              <a:t> compounds</a:t>
            </a:r>
          </a:p>
        </p:txBody>
      </p:sp>
      <p:sp>
        <p:nvSpPr>
          <p:cNvPr id="74" name="TextBox 73"/>
          <p:cNvSpPr txBox="1"/>
          <p:nvPr/>
        </p:nvSpPr>
        <p:spPr>
          <a:xfrm>
            <a:off x="4625297" y="4187279"/>
            <a:ext cx="2933661" cy="1754326"/>
          </a:xfrm>
          <a:prstGeom prst="rect">
            <a:avLst/>
          </a:prstGeom>
          <a:noFill/>
        </p:spPr>
        <p:txBody>
          <a:bodyPr wrap="square" rtlCol="0">
            <a:spAutoFit/>
          </a:bodyPr>
          <a:lstStyle/>
          <a:p>
            <a:pPr algn="ctr"/>
            <a:r>
              <a:rPr lang="en-US" dirty="0">
                <a:latin typeface="Avenir Next Cyr Medium" panose="020B0603020202020204" pitchFamily="34" charset="0"/>
              </a:rPr>
              <a:t>1</a:t>
            </a:r>
            <a:r>
              <a:rPr lang="ru-RU" dirty="0">
                <a:latin typeface="Avenir Next Cyr Medium" panose="020B0603020202020204" pitchFamily="34" charset="0"/>
              </a:rPr>
              <a:t>533</a:t>
            </a:r>
            <a:r>
              <a:rPr lang="en-US" dirty="0">
                <a:latin typeface="Avenir Next Cyr Medium" panose="020B0603020202020204" pitchFamily="34" charset="0"/>
              </a:rPr>
              <a:t> EI-MS </a:t>
            </a:r>
            <a:r>
              <a:rPr lang="en-US" dirty="0">
                <a:latin typeface="Avenir Next Cyr" panose="020B0503020202020204" pitchFamily="34" charset="0"/>
              </a:rPr>
              <a:t>spectra for</a:t>
            </a:r>
          </a:p>
          <a:p>
            <a:pPr algn="ctr"/>
            <a:r>
              <a:rPr lang="en-US" dirty="0">
                <a:latin typeface="Avenir Next Cyr Medium" panose="020B0603020202020204" pitchFamily="34" charset="0"/>
              </a:rPr>
              <a:t>6</a:t>
            </a:r>
            <a:r>
              <a:rPr lang="ru-RU" dirty="0">
                <a:latin typeface="Avenir Next Cyr Medium" panose="020B0603020202020204" pitchFamily="34" charset="0"/>
              </a:rPr>
              <a:t>67</a:t>
            </a:r>
            <a:r>
              <a:rPr lang="en-US" dirty="0">
                <a:latin typeface="Avenir Next Cyr Medium" panose="020B0603020202020204" pitchFamily="34" charset="0"/>
              </a:rPr>
              <a:t> compounds</a:t>
            </a:r>
          </a:p>
          <a:p>
            <a:pPr algn="ctr"/>
            <a:r>
              <a:rPr lang="en-US" dirty="0">
                <a:latin typeface="Avenir Next Cyr Medium" panose="020B0603020202020204" pitchFamily="34" charset="0"/>
              </a:rPr>
              <a:t>+</a:t>
            </a:r>
          </a:p>
          <a:p>
            <a:pPr algn="ctr"/>
            <a:r>
              <a:rPr lang="en-US" dirty="0">
                <a:latin typeface="Avenir Next Cyr Medium" panose="020B0603020202020204" pitchFamily="34" charset="0"/>
              </a:rPr>
              <a:t>3</a:t>
            </a:r>
            <a:r>
              <a:rPr lang="ru-RU" dirty="0">
                <a:latin typeface="Avenir Next Cyr Medium" panose="020B0603020202020204" pitchFamily="34" charset="0"/>
              </a:rPr>
              <a:t>881</a:t>
            </a:r>
            <a:r>
              <a:rPr lang="en-US" dirty="0">
                <a:latin typeface="Avenir Next Cyr Medium" panose="020B0603020202020204" pitchFamily="34" charset="0"/>
              </a:rPr>
              <a:t> ESI-MS/MS </a:t>
            </a:r>
            <a:r>
              <a:rPr lang="en-US" dirty="0">
                <a:latin typeface="Avenir Next Cyr" panose="020B0503020202020204" pitchFamily="34" charset="0"/>
              </a:rPr>
              <a:t>spectra for</a:t>
            </a:r>
          </a:p>
          <a:p>
            <a:pPr algn="ctr"/>
            <a:r>
              <a:rPr lang="ru-RU" dirty="0">
                <a:latin typeface="Avenir Next Cyr Medium" panose="020B0603020202020204" pitchFamily="34" charset="0"/>
              </a:rPr>
              <a:t>312</a:t>
            </a:r>
            <a:r>
              <a:rPr lang="en-US" dirty="0">
                <a:latin typeface="Avenir Next Cyr Medium" panose="020B0603020202020204" pitchFamily="34" charset="0"/>
              </a:rPr>
              <a:t> compounds</a:t>
            </a:r>
          </a:p>
        </p:txBody>
      </p:sp>
      <p:sp>
        <p:nvSpPr>
          <p:cNvPr id="75" name="TextBox 74"/>
          <p:cNvSpPr txBox="1"/>
          <p:nvPr/>
        </p:nvSpPr>
        <p:spPr>
          <a:xfrm>
            <a:off x="7712128" y="4464278"/>
            <a:ext cx="2370979" cy="923330"/>
          </a:xfrm>
          <a:prstGeom prst="rect">
            <a:avLst/>
          </a:prstGeom>
          <a:noFill/>
        </p:spPr>
        <p:txBody>
          <a:bodyPr wrap="square" rtlCol="0">
            <a:spAutoFit/>
          </a:bodyPr>
          <a:lstStyle/>
          <a:p>
            <a:pPr algn="ctr"/>
            <a:r>
              <a:rPr lang="ru-RU" dirty="0">
                <a:latin typeface="Avenir Next Cyr Medium" panose="020B0603020202020204" pitchFamily="34" charset="0"/>
              </a:rPr>
              <a:t>5414</a:t>
            </a:r>
            <a:r>
              <a:rPr lang="en-US" dirty="0">
                <a:latin typeface="Avenir Next Cyr Medium" panose="020B0603020202020204" pitchFamily="34" charset="0"/>
              </a:rPr>
              <a:t> mass spectra </a:t>
            </a:r>
            <a:r>
              <a:rPr lang="en-US" dirty="0">
                <a:latin typeface="Avenir Next Cyr" panose="020B0503020202020204" pitchFamily="34" charset="0"/>
              </a:rPr>
              <a:t>in </a:t>
            </a:r>
            <a:r>
              <a:rPr lang="en-US" dirty="0">
                <a:solidFill>
                  <a:schemeClr val="accent4">
                    <a:lumMod val="50000"/>
                  </a:schemeClr>
                </a:solidFill>
                <a:latin typeface="Avenir Next Cyr Medium" panose="020B0603020202020204" pitchFamily="34" charset="0"/>
              </a:rPr>
              <a:t>positive ion mode</a:t>
            </a:r>
            <a:r>
              <a:rPr lang="en-US" dirty="0">
                <a:latin typeface="Avenir Next Cyr" panose="020B0503020202020204" pitchFamily="34" charset="0"/>
              </a:rPr>
              <a:t> for </a:t>
            </a:r>
            <a:r>
              <a:rPr lang="en-US" dirty="0">
                <a:latin typeface="Avenir Next Cyr Medium" panose="020B0603020202020204" pitchFamily="34" charset="0"/>
              </a:rPr>
              <a:t>8</a:t>
            </a:r>
            <a:r>
              <a:rPr lang="ru-RU" dirty="0">
                <a:latin typeface="Avenir Next Cyr Medium" panose="020B0603020202020204" pitchFamily="34" charset="0"/>
              </a:rPr>
              <a:t>60</a:t>
            </a:r>
            <a:r>
              <a:rPr lang="en-US" dirty="0">
                <a:latin typeface="Avenir Next Cyr Medium" panose="020B0603020202020204" pitchFamily="34" charset="0"/>
              </a:rPr>
              <a:t> compounds</a:t>
            </a:r>
          </a:p>
        </p:txBody>
      </p:sp>
      <p:sp>
        <p:nvSpPr>
          <p:cNvPr id="80" name="TextBox 79"/>
          <p:cNvSpPr txBox="1"/>
          <p:nvPr/>
        </p:nvSpPr>
        <p:spPr>
          <a:xfrm>
            <a:off x="1788654" y="955467"/>
            <a:ext cx="1530000" cy="338554"/>
          </a:xfrm>
          <a:prstGeom prst="rect">
            <a:avLst/>
          </a:prstGeom>
          <a:noFill/>
        </p:spPr>
        <p:txBody>
          <a:bodyPr wrap="square" rtlCol="0">
            <a:spAutoFit/>
          </a:bodyPr>
          <a:lstStyle/>
          <a:p>
            <a:pPr algn="ctr"/>
            <a:r>
              <a:rPr lang="en-US" sz="1600" dirty="0">
                <a:latin typeface="Avenir Next Cyr Medium" panose="020B0603020202020204" pitchFamily="34" charset="0"/>
              </a:rPr>
              <a:t>BitterDB</a:t>
            </a:r>
            <a:r>
              <a:rPr lang="en-US" sz="1600" baseline="30000" dirty="0">
                <a:latin typeface="Avenir Next Cyr Medium" panose="020B0603020202020204" pitchFamily="34" charset="0"/>
              </a:rPr>
              <a:t>1</a:t>
            </a:r>
            <a:endParaRPr lang="en-US" sz="2400" dirty="0">
              <a:latin typeface="Avenir Next Cyr Medium" panose="020B0603020202020204" pitchFamily="34" charset="0"/>
            </a:endParaRPr>
          </a:p>
        </p:txBody>
      </p:sp>
      <p:sp>
        <p:nvSpPr>
          <p:cNvPr id="21" name="TextBox 20"/>
          <p:cNvSpPr txBox="1"/>
          <p:nvPr/>
        </p:nvSpPr>
        <p:spPr>
          <a:xfrm>
            <a:off x="1788654" y="1635334"/>
            <a:ext cx="1530000" cy="338554"/>
          </a:xfrm>
          <a:prstGeom prst="rect">
            <a:avLst/>
          </a:prstGeom>
          <a:noFill/>
        </p:spPr>
        <p:txBody>
          <a:bodyPr wrap="square" rtlCol="0">
            <a:spAutoFit/>
          </a:bodyPr>
          <a:lstStyle/>
          <a:p>
            <a:pPr algn="ctr"/>
            <a:r>
              <a:rPr lang="en-US" sz="1600" dirty="0">
                <a:latin typeface="Avenir Next Cyr Medium" panose="020B0603020202020204" pitchFamily="34" charset="0"/>
              </a:rPr>
              <a:t>BitterIntense</a:t>
            </a:r>
            <a:r>
              <a:rPr lang="en-US" sz="1600" baseline="30000" dirty="0">
                <a:latin typeface="Avenir Next Cyr Medium" panose="020B0603020202020204" pitchFamily="34" charset="0"/>
              </a:rPr>
              <a:t>3</a:t>
            </a:r>
            <a:endParaRPr lang="en-US" sz="2400" dirty="0">
              <a:latin typeface="Avenir Next Cyr Medium" panose="020B0603020202020204" pitchFamily="34" charset="0"/>
            </a:endParaRPr>
          </a:p>
        </p:txBody>
      </p:sp>
      <p:sp>
        <p:nvSpPr>
          <p:cNvPr id="22" name="TextBox 21"/>
          <p:cNvSpPr txBox="1"/>
          <p:nvPr/>
        </p:nvSpPr>
        <p:spPr>
          <a:xfrm>
            <a:off x="2652120" y="2030311"/>
            <a:ext cx="2000007" cy="338554"/>
          </a:xfrm>
          <a:prstGeom prst="rect">
            <a:avLst/>
          </a:prstGeom>
          <a:noFill/>
        </p:spPr>
        <p:txBody>
          <a:bodyPr wrap="square" rtlCol="0">
            <a:spAutoFit/>
          </a:bodyPr>
          <a:lstStyle/>
          <a:p>
            <a:pPr algn="ctr"/>
            <a:r>
              <a:rPr lang="en-US" sz="1600" dirty="0">
                <a:latin typeface="Avenir Next Cyr Medium" panose="020B0603020202020204" pitchFamily="34" charset="0"/>
              </a:rPr>
              <a:t>TAS2R14 papers</a:t>
            </a:r>
            <a:r>
              <a:rPr lang="en-US" sz="1600" baseline="30000" dirty="0">
                <a:latin typeface="Avenir Next Cyr Medium" panose="020B0603020202020204" pitchFamily="34" charset="0"/>
              </a:rPr>
              <a:t>4,5</a:t>
            </a:r>
            <a:endParaRPr lang="en-US" sz="2400" dirty="0">
              <a:latin typeface="Avenir Next Cyr Medium" panose="020B0603020202020204" pitchFamily="34" charset="0"/>
            </a:endParaRPr>
          </a:p>
        </p:txBody>
      </p:sp>
      <p:sp>
        <p:nvSpPr>
          <p:cNvPr id="23" name="TextBox 22"/>
          <p:cNvSpPr txBox="1"/>
          <p:nvPr/>
        </p:nvSpPr>
        <p:spPr>
          <a:xfrm>
            <a:off x="1788654" y="2416885"/>
            <a:ext cx="1889071" cy="338554"/>
          </a:xfrm>
          <a:prstGeom prst="rect">
            <a:avLst/>
          </a:prstGeom>
          <a:noFill/>
        </p:spPr>
        <p:txBody>
          <a:bodyPr wrap="square" rtlCol="0">
            <a:spAutoFit/>
          </a:bodyPr>
          <a:lstStyle/>
          <a:p>
            <a:pPr algn="ctr"/>
            <a:r>
              <a:rPr lang="en-US" sz="1600" dirty="0">
                <a:latin typeface="Avenir Next Cyr Medium" panose="020B0603020202020204" pitchFamily="34" charset="0"/>
              </a:rPr>
              <a:t>Basic aminoacids</a:t>
            </a:r>
            <a:r>
              <a:rPr lang="en-US" sz="1600" baseline="30000" dirty="0">
                <a:latin typeface="Avenir Next Cyr Medium" panose="020B0603020202020204" pitchFamily="34" charset="0"/>
              </a:rPr>
              <a:t>6</a:t>
            </a:r>
            <a:endParaRPr lang="en-US" sz="2400" dirty="0">
              <a:latin typeface="Avenir Next Cyr Medium" panose="020B0603020202020204" pitchFamily="34" charset="0"/>
            </a:endParaRPr>
          </a:p>
        </p:txBody>
      </p:sp>
      <p:sp>
        <p:nvSpPr>
          <p:cNvPr id="20" name="Rectangle 3"/>
          <p:cNvSpPr/>
          <p:nvPr/>
        </p:nvSpPr>
        <p:spPr>
          <a:xfrm>
            <a:off x="0" y="6571014"/>
            <a:ext cx="12192000" cy="27432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Avenir Next Cyr Medium" panose="020B0603020202020204" pitchFamily="34" charset="0"/>
              </a:rPr>
              <a:t>Ziaikin,</a:t>
            </a:r>
            <a:r>
              <a:rPr lang="ru-RU" sz="1600" dirty="0">
                <a:solidFill>
                  <a:schemeClr val="tx1"/>
                </a:solidFill>
                <a:latin typeface="Avenir Next Cyr Medium" panose="020B0603020202020204" pitchFamily="34" charset="0"/>
              </a:rPr>
              <a:t> </a:t>
            </a:r>
            <a:r>
              <a:rPr lang="en-US" sz="1600" dirty="0">
                <a:solidFill>
                  <a:schemeClr val="tx1"/>
                </a:solidFill>
                <a:latin typeface="Avenir Next Cyr Medium" panose="020B0603020202020204" pitchFamily="34" charset="0"/>
              </a:rPr>
              <a:t>Camacho, Peterson, </a:t>
            </a:r>
            <a:r>
              <a:rPr lang="en-US" sz="1600" dirty="0" err="1">
                <a:solidFill>
                  <a:schemeClr val="tx1"/>
                </a:solidFill>
                <a:latin typeface="Avenir Next Cyr Medium" panose="020B0603020202020204" pitchFamily="34" charset="0"/>
              </a:rPr>
              <a:t>Niv</a:t>
            </a:r>
            <a:r>
              <a:rPr lang="en-US" sz="1600" dirty="0">
                <a:solidFill>
                  <a:schemeClr val="tx1"/>
                </a:solidFill>
                <a:latin typeface="Avenir Next Cyr Medium" panose="020B0603020202020204" pitchFamily="34" charset="0"/>
              </a:rPr>
              <a:t>, BitterMasS: predicting bitterness from mass spectra (submitted for publication)</a:t>
            </a:r>
          </a:p>
        </p:txBody>
      </p:sp>
    </p:spTree>
    <p:extLst>
      <p:ext uri="{BB962C8B-B14F-4D97-AF65-F5344CB8AC3E}">
        <p14:creationId xmlns:p14="http://schemas.microsoft.com/office/powerpoint/2010/main" val="3967394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720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err="1">
                <a:solidFill>
                  <a:schemeClr val="tx1"/>
                </a:solidFill>
                <a:latin typeface="Avenir Next Cyr Medium" panose="020B0603020202020204" pitchFamily="34" charset="0"/>
              </a:rPr>
              <a:t>The</a:t>
            </a:r>
            <a:r>
              <a:rPr lang="ru-RU" sz="2800" dirty="0">
                <a:solidFill>
                  <a:schemeClr val="tx1"/>
                </a:solidFill>
                <a:latin typeface="Avenir Next Cyr Medium" panose="020B0603020202020204" pitchFamily="34" charset="0"/>
              </a:rPr>
              <a:t> </a:t>
            </a:r>
            <a:r>
              <a:rPr lang="ru-RU" sz="2800" dirty="0" err="1">
                <a:solidFill>
                  <a:schemeClr val="tx1"/>
                </a:solidFill>
                <a:latin typeface="Avenir Next Cyr Medium" panose="020B0603020202020204" pitchFamily="34" charset="0"/>
              </a:rPr>
              <a:t>Molecular</a:t>
            </a:r>
            <a:r>
              <a:rPr lang="ru-RU" sz="2800" dirty="0">
                <a:solidFill>
                  <a:schemeClr val="tx1"/>
                </a:solidFill>
                <a:latin typeface="Avenir Next Cyr Medium" panose="020B0603020202020204" pitchFamily="34" charset="0"/>
              </a:rPr>
              <a:t> </a:t>
            </a:r>
            <a:r>
              <a:rPr lang="ru-RU" sz="2800" dirty="0" err="1">
                <a:solidFill>
                  <a:schemeClr val="tx1"/>
                </a:solidFill>
                <a:latin typeface="Avenir Next Cyr Medium" panose="020B0603020202020204" pitchFamily="34" charset="0"/>
              </a:rPr>
              <a:t>Recognition</a:t>
            </a:r>
            <a:r>
              <a:rPr lang="ru-RU" sz="2800" dirty="0">
                <a:solidFill>
                  <a:schemeClr val="tx1"/>
                </a:solidFill>
                <a:latin typeface="Avenir Next Cyr Medium" panose="020B0603020202020204" pitchFamily="34" charset="0"/>
              </a:rPr>
              <a:t> </a:t>
            </a:r>
            <a:r>
              <a:rPr lang="ru-RU" sz="2800" dirty="0" err="1">
                <a:solidFill>
                  <a:schemeClr val="tx1"/>
                </a:solidFill>
                <a:latin typeface="Avenir Next Cyr Medium" panose="020B0603020202020204" pitchFamily="34" charset="0"/>
              </a:rPr>
              <a:t>and</a:t>
            </a:r>
            <a:r>
              <a:rPr lang="ru-RU" sz="2800" dirty="0">
                <a:solidFill>
                  <a:schemeClr val="tx1"/>
                </a:solidFill>
                <a:latin typeface="Avenir Next Cyr Medium" panose="020B0603020202020204" pitchFamily="34" charset="0"/>
              </a:rPr>
              <a:t> </a:t>
            </a:r>
            <a:r>
              <a:rPr lang="ru-RU" sz="2800" dirty="0" err="1">
                <a:solidFill>
                  <a:schemeClr val="tx1"/>
                </a:solidFill>
                <a:latin typeface="Avenir Next Cyr Medium" panose="020B0603020202020204" pitchFamily="34" charset="0"/>
              </a:rPr>
              <a:t>Chemical</a:t>
            </a:r>
            <a:r>
              <a:rPr lang="ru-RU" sz="2800" dirty="0">
                <a:solidFill>
                  <a:schemeClr val="tx1"/>
                </a:solidFill>
                <a:latin typeface="Avenir Next Cyr Medium" panose="020B0603020202020204" pitchFamily="34" charset="0"/>
              </a:rPr>
              <a:t> </a:t>
            </a:r>
            <a:r>
              <a:rPr lang="ru-RU" sz="2800" dirty="0" err="1">
                <a:solidFill>
                  <a:schemeClr val="tx1"/>
                </a:solidFill>
                <a:latin typeface="Avenir Next Cyr Medium" panose="020B0603020202020204" pitchFamily="34" charset="0"/>
              </a:rPr>
              <a:t>Senses</a:t>
            </a:r>
            <a:r>
              <a:rPr lang="ru-RU" sz="2800" dirty="0">
                <a:solidFill>
                  <a:schemeClr val="tx1"/>
                </a:solidFill>
                <a:latin typeface="Avenir Next Cyr Medium" panose="020B0603020202020204" pitchFamily="34" charset="0"/>
              </a:rPr>
              <a:t> </a:t>
            </a:r>
            <a:r>
              <a:rPr lang="ru-RU" sz="2800" dirty="0" err="1">
                <a:solidFill>
                  <a:schemeClr val="tx1"/>
                </a:solidFill>
                <a:latin typeface="Avenir Next Cyr Medium" panose="020B0603020202020204" pitchFamily="34" charset="0"/>
              </a:rPr>
              <a:t>Lab</a:t>
            </a:r>
            <a:endParaRPr lang="ru-RU" sz="2800" dirty="0">
              <a:solidFill>
                <a:schemeClr val="tx1"/>
              </a:solidFill>
              <a:latin typeface="Avenir Next Cyr Medium" panose="020B0603020202020204" pitchFamily="34" charset="0"/>
            </a:endParaRPr>
          </a:p>
        </p:txBody>
      </p:sp>
      <p:sp>
        <p:nvSpPr>
          <p:cNvPr id="10" name="Rectangle 3"/>
          <p:cNvSpPr/>
          <p:nvPr/>
        </p:nvSpPr>
        <p:spPr>
          <a:xfrm>
            <a:off x="0" y="6571014"/>
            <a:ext cx="12192000" cy="27432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Avenir Next Cyr Medium" panose="020B0603020202020204" pitchFamily="34" charset="0"/>
              </a:rPr>
              <a:t>Ziaikin,</a:t>
            </a:r>
            <a:r>
              <a:rPr lang="ru-RU" sz="1600" dirty="0">
                <a:solidFill>
                  <a:schemeClr val="tx1"/>
                </a:solidFill>
                <a:latin typeface="Avenir Next Cyr Medium" panose="020B0603020202020204" pitchFamily="34" charset="0"/>
              </a:rPr>
              <a:t> </a:t>
            </a:r>
            <a:r>
              <a:rPr lang="en-US" sz="1600" dirty="0">
                <a:solidFill>
                  <a:schemeClr val="tx1"/>
                </a:solidFill>
                <a:latin typeface="Avenir Next Cyr Medium" panose="020B0603020202020204" pitchFamily="34" charset="0"/>
              </a:rPr>
              <a:t>Camacho, Peterson, </a:t>
            </a:r>
            <a:r>
              <a:rPr lang="en-US" sz="1600" dirty="0" err="1">
                <a:solidFill>
                  <a:schemeClr val="tx1"/>
                </a:solidFill>
                <a:latin typeface="Avenir Next Cyr Medium" panose="020B0603020202020204" pitchFamily="34" charset="0"/>
              </a:rPr>
              <a:t>Niv</a:t>
            </a:r>
            <a:r>
              <a:rPr lang="en-US" sz="1600" dirty="0">
                <a:solidFill>
                  <a:schemeClr val="tx1"/>
                </a:solidFill>
                <a:latin typeface="Avenir Next Cyr Medium" panose="020B0603020202020204" pitchFamily="34" charset="0"/>
              </a:rPr>
              <a:t>, BitterMasS: predicting bitterness from mass spectra (submitted for publication)</a:t>
            </a:r>
          </a:p>
        </p:txBody>
      </p:sp>
      <p:grpSp>
        <p:nvGrpSpPr>
          <p:cNvPr id="5" name="Группа 4"/>
          <p:cNvGrpSpPr/>
          <p:nvPr/>
        </p:nvGrpSpPr>
        <p:grpSpPr>
          <a:xfrm>
            <a:off x="2120224" y="1921509"/>
            <a:ext cx="7951552" cy="2349332"/>
            <a:chOff x="1620348" y="1921509"/>
            <a:chExt cx="7951552" cy="2349332"/>
          </a:xfrm>
        </p:grpSpPr>
        <p:grpSp>
          <p:nvGrpSpPr>
            <p:cNvPr id="7" name="Группа 6"/>
            <p:cNvGrpSpPr/>
            <p:nvPr/>
          </p:nvGrpSpPr>
          <p:grpSpPr>
            <a:xfrm>
              <a:off x="1620348" y="2101509"/>
              <a:ext cx="1722325" cy="2169332"/>
              <a:chOff x="608583" y="900000"/>
              <a:chExt cx="1722325" cy="2169332"/>
            </a:xfrm>
          </p:grpSpPr>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746" y="900000"/>
                <a:ext cx="1350000" cy="1800000"/>
              </a:xfrm>
              <a:prstGeom prst="rect">
                <a:avLst/>
              </a:prstGeom>
            </p:spPr>
          </p:pic>
          <p:sp>
            <p:nvSpPr>
              <p:cNvPr id="19" name="Прямоугольник 18"/>
              <p:cNvSpPr/>
              <p:nvPr/>
            </p:nvSpPr>
            <p:spPr>
              <a:xfrm>
                <a:off x="608583" y="2700000"/>
                <a:ext cx="1722325" cy="369332"/>
              </a:xfrm>
              <a:prstGeom prst="rect">
                <a:avLst/>
              </a:prstGeom>
            </p:spPr>
            <p:txBody>
              <a:bodyPr wrap="square">
                <a:spAutoFit/>
              </a:bodyPr>
              <a:lstStyle/>
              <a:p>
                <a:pPr algn="ctr"/>
                <a:r>
                  <a:rPr lang="en-US" dirty="0">
                    <a:latin typeface="Avenir Next Cyr Medium" panose="020B0603020202020204" pitchFamily="34" charset="0"/>
                  </a:rPr>
                  <a:t>Evgenii Ziaikin</a:t>
                </a:r>
                <a:endParaRPr lang="ru-RU" dirty="0">
                  <a:latin typeface="Avenir Next Cyr Medium" panose="020B0603020202020204" pitchFamily="34" charset="0"/>
                </a:endParaRPr>
              </a:p>
            </p:txBody>
          </p:sp>
        </p:grpSp>
        <p:grpSp>
          <p:nvGrpSpPr>
            <p:cNvPr id="8" name="Группа 7"/>
            <p:cNvGrpSpPr/>
            <p:nvPr/>
          </p:nvGrpSpPr>
          <p:grpSpPr>
            <a:xfrm>
              <a:off x="4281032" y="1921509"/>
              <a:ext cx="1980000" cy="2349332"/>
              <a:chOff x="2809433" y="720000"/>
              <a:chExt cx="1980000" cy="2349332"/>
            </a:xfrm>
          </p:grpSpPr>
          <p:pic>
            <p:nvPicPr>
              <p:cNvPr id="2050" name="Picture 2" descr="https://media.licdn.com/dms/image/C4D03AQH8TDJrgQfw-Q/profile-displayphoto-shrink_800_800/0/1644064359897?e=2147483647&amp;v=beta&amp;t=M1KRwC0Fu5K710rZjfe4xCNatF6ur_ycRQWFhFF_pb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09433" y="720000"/>
                <a:ext cx="1980000" cy="1980000"/>
              </a:xfrm>
              <a:prstGeom prst="rect">
                <a:avLst/>
              </a:prstGeom>
              <a:noFill/>
              <a:extLst>
                <a:ext uri="{909E8E84-426E-40DD-AFC4-6F175D3DCCD1}">
                  <a14:hiddenFill xmlns:a14="http://schemas.microsoft.com/office/drawing/2010/main">
                    <a:solidFill>
                      <a:srgbClr val="FFFFFF"/>
                    </a:solidFill>
                  </a14:hiddenFill>
                </a:ext>
              </a:extLst>
            </p:spPr>
          </p:pic>
          <p:sp>
            <p:nvSpPr>
              <p:cNvPr id="21" name="Прямоугольник 20"/>
              <p:cNvSpPr/>
              <p:nvPr/>
            </p:nvSpPr>
            <p:spPr>
              <a:xfrm>
                <a:off x="2839855" y="2700000"/>
                <a:ext cx="1919156" cy="369332"/>
              </a:xfrm>
              <a:prstGeom prst="rect">
                <a:avLst/>
              </a:prstGeom>
            </p:spPr>
            <p:txBody>
              <a:bodyPr wrap="square">
                <a:spAutoFit/>
              </a:bodyPr>
              <a:lstStyle/>
              <a:p>
                <a:pPr algn="ctr"/>
                <a:r>
                  <a:rPr lang="en-US" dirty="0">
                    <a:latin typeface="Avenir Next Cyr Medium" panose="020B0603020202020204" pitchFamily="34" charset="0"/>
                  </a:rPr>
                  <a:t>Prof. Masha </a:t>
                </a:r>
                <a:r>
                  <a:rPr lang="en-US" dirty="0" err="1">
                    <a:latin typeface="Avenir Next Cyr Medium" panose="020B0603020202020204" pitchFamily="34" charset="0"/>
                  </a:rPr>
                  <a:t>Niv</a:t>
                </a:r>
                <a:endParaRPr lang="ru-RU" dirty="0">
                  <a:latin typeface="Avenir Next Cyr Medium" panose="020B0603020202020204" pitchFamily="34" charset="0"/>
                </a:endParaRPr>
              </a:p>
            </p:txBody>
          </p:sp>
        </p:grpSp>
        <p:sp>
          <p:nvSpPr>
            <p:cNvPr id="6" name="Прямоугольник 5"/>
            <p:cNvSpPr/>
            <p:nvPr/>
          </p:nvSpPr>
          <p:spPr>
            <a:xfrm>
              <a:off x="7385553" y="2199167"/>
              <a:ext cx="2186347" cy="369332"/>
            </a:xfrm>
            <a:prstGeom prst="rect">
              <a:avLst/>
            </a:prstGeom>
          </p:spPr>
          <p:txBody>
            <a:bodyPr wrap="square">
              <a:spAutoFit/>
            </a:bodyPr>
            <a:lstStyle/>
            <a:p>
              <a:pPr algn="ctr"/>
              <a:r>
                <a:rPr lang="en-US" dirty="0">
                  <a:latin typeface="Avenir Next Cyr Medium" panose="020B0603020202020204" pitchFamily="34" charset="0"/>
                </a:rPr>
                <a:t>Link to the lab</a:t>
              </a:r>
              <a:endParaRPr lang="ru-RU" dirty="0">
                <a:latin typeface="Avenir Next Cyr Medium" panose="020B0603020202020204" pitchFamily="34" charset="0"/>
              </a:endParaRPr>
            </a:p>
          </p:txBody>
        </p:sp>
        <p:pic>
          <p:nvPicPr>
            <p:cNvPr id="2052" name="Picture 4" descr="http://qrcoder.ru/code/?https%3A%2F%2Fbiochem-food-nutrition.agri.huji.ac.il%2Fmashaniv&amp;10&amp;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8727" y="2470841"/>
              <a:ext cx="1800000" cy="1800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896484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269" y="720000"/>
            <a:ext cx="10143461" cy="5851014"/>
          </a:xfrm>
          <a:prstGeom prst="rect">
            <a:avLst/>
          </a:prstGeom>
        </p:spPr>
      </p:pic>
      <p:sp>
        <p:nvSpPr>
          <p:cNvPr id="4" name="Rectangle 3"/>
          <p:cNvSpPr/>
          <p:nvPr/>
        </p:nvSpPr>
        <p:spPr>
          <a:xfrm>
            <a:off x="0" y="0"/>
            <a:ext cx="12192000" cy="720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venir Next Cyr Medium" panose="020B0603020202020204" pitchFamily="34" charset="0"/>
              </a:rPr>
              <a:t>Number of spectra per compound distribution</a:t>
            </a:r>
            <a:endParaRPr lang="en-US" sz="3200" dirty="0">
              <a:solidFill>
                <a:schemeClr val="tx1"/>
              </a:solidFill>
              <a:latin typeface="Avenir Next Cyr Medium" panose="020B0603020202020204" pitchFamily="34" charset="0"/>
            </a:endParaRPr>
          </a:p>
        </p:txBody>
      </p:sp>
      <p:sp>
        <p:nvSpPr>
          <p:cNvPr id="5" name="Rectangle 3"/>
          <p:cNvSpPr/>
          <p:nvPr/>
        </p:nvSpPr>
        <p:spPr>
          <a:xfrm>
            <a:off x="0" y="6571014"/>
            <a:ext cx="12192000" cy="27432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Avenir Next Cyr Medium" panose="020B0603020202020204" pitchFamily="34" charset="0"/>
              </a:rPr>
              <a:t>Ziaikin,</a:t>
            </a:r>
            <a:r>
              <a:rPr lang="ru-RU" sz="1600" dirty="0">
                <a:solidFill>
                  <a:schemeClr val="tx1"/>
                </a:solidFill>
                <a:latin typeface="Avenir Next Cyr Medium" panose="020B0603020202020204" pitchFamily="34" charset="0"/>
              </a:rPr>
              <a:t> </a:t>
            </a:r>
            <a:r>
              <a:rPr lang="en-US" sz="1600" dirty="0">
                <a:solidFill>
                  <a:schemeClr val="tx1"/>
                </a:solidFill>
                <a:latin typeface="Avenir Next Cyr Medium" panose="020B0603020202020204" pitchFamily="34" charset="0"/>
              </a:rPr>
              <a:t>Camacho, Peterson, </a:t>
            </a:r>
            <a:r>
              <a:rPr lang="en-US" sz="1600" dirty="0" err="1">
                <a:solidFill>
                  <a:schemeClr val="tx1"/>
                </a:solidFill>
                <a:latin typeface="Avenir Next Cyr Medium" panose="020B0603020202020204" pitchFamily="34" charset="0"/>
              </a:rPr>
              <a:t>Niv</a:t>
            </a:r>
            <a:r>
              <a:rPr lang="en-US" sz="1600" dirty="0">
                <a:solidFill>
                  <a:schemeClr val="tx1"/>
                </a:solidFill>
                <a:latin typeface="Avenir Next Cyr Medium" panose="020B0603020202020204" pitchFamily="34" charset="0"/>
              </a:rPr>
              <a:t>, BitterMasS: predicting bitterness from mass spectra (submitted for publication)</a:t>
            </a:r>
          </a:p>
        </p:txBody>
      </p:sp>
    </p:spTree>
    <p:extLst>
      <p:ext uri="{BB962C8B-B14F-4D97-AF65-F5344CB8AC3E}">
        <p14:creationId xmlns:p14="http://schemas.microsoft.com/office/powerpoint/2010/main" val="27532610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10024"/>
            <a:ext cx="8064000" cy="5040000"/>
          </a:xfrm>
          <a:prstGeom prst="rect">
            <a:avLst/>
          </a:prstGeom>
        </p:spPr>
      </p:pic>
      <p:sp>
        <p:nvSpPr>
          <p:cNvPr id="4" name="Rectangle 3"/>
          <p:cNvSpPr/>
          <p:nvPr/>
        </p:nvSpPr>
        <p:spPr>
          <a:xfrm>
            <a:off x="0" y="0"/>
            <a:ext cx="12192000" cy="720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venir Next Cyr Medium" panose="020B0603020202020204" pitchFamily="34" charset="0"/>
              </a:rPr>
              <a:t>Thresholds for reliable predictions</a:t>
            </a:r>
            <a:endParaRPr lang="en-US" sz="3200" dirty="0">
              <a:solidFill>
                <a:schemeClr val="tx1"/>
              </a:solidFill>
              <a:latin typeface="Avenir Next Cyr Medium" panose="020B0603020202020204" pitchFamily="34" charset="0"/>
            </a:endParaRPr>
          </a:p>
        </p:txBody>
      </p:sp>
      <p:sp>
        <p:nvSpPr>
          <p:cNvPr id="3" name="Прямоугольник 2"/>
          <p:cNvSpPr/>
          <p:nvPr/>
        </p:nvSpPr>
        <p:spPr>
          <a:xfrm>
            <a:off x="7546109" y="2612513"/>
            <a:ext cx="4257964" cy="2031325"/>
          </a:xfrm>
          <a:prstGeom prst="rect">
            <a:avLst/>
          </a:prstGeom>
        </p:spPr>
        <p:txBody>
          <a:bodyPr wrap="square">
            <a:spAutoFit/>
          </a:bodyPr>
          <a:lstStyle/>
          <a:p>
            <a:pPr marL="285750" indent="-285750">
              <a:buFont typeface="Arial" panose="020B0604020202020204" pitchFamily="34" charset="0"/>
              <a:buChar char="•"/>
            </a:pPr>
            <a:r>
              <a:rPr lang="en-US" dirty="0">
                <a:latin typeface="Avenir Next Cyr" panose="020B0503020202020204" pitchFamily="34" charset="0"/>
                <a:ea typeface="Calibri" panose="020F0502020204030204" pitchFamily="34" charset="0"/>
              </a:rPr>
              <a:t>Prediction scores greater than </a:t>
            </a:r>
            <a:r>
              <a:rPr lang="en-US" dirty="0">
                <a:latin typeface="Avenir Next Cyr Medium" panose="020B0603020202020204" pitchFamily="34" charset="0"/>
                <a:ea typeface="Calibri" panose="020F0502020204030204" pitchFamily="34" charset="0"/>
              </a:rPr>
              <a:t>0.68</a:t>
            </a:r>
            <a:r>
              <a:rPr lang="en-US" dirty="0">
                <a:latin typeface="Avenir Next Cyr" panose="020B0503020202020204" pitchFamily="34" charset="0"/>
                <a:ea typeface="Calibri" panose="020F0502020204030204" pitchFamily="34" charset="0"/>
              </a:rPr>
              <a:t/>
            </a:r>
            <a:br>
              <a:rPr lang="en-US" dirty="0">
                <a:latin typeface="Avenir Next Cyr" panose="020B0503020202020204" pitchFamily="34" charset="0"/>
                <a:ea typeface="Calibri" panose="020F0502020204030204" pitchFamily="34" charset="0"/>
              </a:rPr>
            </a:br>
            <a:r>
              <a:rPr lang="en-US" dirty="0">
                <a:latin typeface="Avenir Next Cyr" panose="020B0503020202020204" pitchFamily="34" charset="0"/>
                <a:ea typeface="Calibri" panose="020F0502020204030204" pitchFamily="34" charset="0"/>
              </a:rPr>
              <a:t>lead to FPR lower than 0.05 and sensitivity above 0.5 (for </a:t>
            </a:r>
            <a:r>
              <a:rPr lang="en-US" dirty="0">
                <a:latin typeface="Avenir Next Cyr Medium" panose="020B0603020202020204" pitchFamily="34" charset="0"/>
                <a:ea typeface="Calibri" panose="020F0502020204030204" pitchFamily="34" charset="0"/>
              </a:rPr>
              <a:t>bitter</a:t>
            </a:r>
            <a:r>
              <a:rPr lang="en-US" dirty="0">
                <a:latin typeface="Avenir Next Cyr" panose="020B0503020202020204" pitchFamily="34" charset="0"/>
                <a:ea typeface="Calibri" panose="020F0502020204030204" pitchFamily="34" charset="0"/>
              </a:rPr>
              <a:t>)</a:t>
            </a:r>
          </a:p>
          <a:p>
            <a:pPr marL="285750" indent="-285750">
              <a:buFont typeface="Arial" panose="020B0604020202020204" pitchFamily="34" charset="0"/>
              <a:buChar char="•"/>
            </a:pPr>
            <a:endParaRPr lang="en-US" dirty="0">
              <a:latin typeface="Avenir Next Cyr" panose="020B0503020202020204" pitchFamily="34" charset="0"/>
              <a:ea typeface="Calibri" panose="020F0502020204030204" pitchFamily="34" charset="0"/>
            </a:endParaRPr>
          </a:p>
          <a:p>
            <a:pPr marL="285750" indent="-285750">
              <a:buFont typeface="Arial" panose="020B0604020202020204" pitchFamily="34" charset="0"/>
              <a:buChar char="•"/>
            </a:pPr>
            <a:r>
              <a:rPr lang="en-US" dirty="0">
                <a:latin typeface="Avenir Next Cyr" panose="020B0503020202020204" pitchFamily="34" charset="0"/>
                <a:ea typeface="Calibri" panose="020F0502020204030204" pitchFamily="34" charset="0"/>
              </a:rPr>
              <a:t>Prediction scores less than </a:t>
            </a:r>
            <a:r>
              <a:rPr lang="en-US" dirty="0">
                <a:latin typeface="Avenir Next Cyr Medium" panose="020B0603020202020204" pitchFamily="34" charset="0"/>
                <a:ea typeface="Calibri" panose="020F0502020204030204" pitchFamily="34" charset="0"/>
              </a:rPr>
              <a:t>0.31</a:t>
            </a:r>
            <a:r>
              <a:rPr lang="en-US" dirty="0">
                <a:latin typeface="Avenir Next Cyr" panose="020B0503020202020204" pitchFamily="34" charset="0"/>
                <a:ea typeface="Calibri" panose="020F0502020204030204" pitchFamily="34" charset="0"/>
              </a:rPr>
              <a:t/>
            </a:r>
            <a:br>
              <a:rPr lang="en-US" dirty="0">
                <a:latin typeface="Avenir Next Cyr" panose="020B0503020202020204" pitchFamily="34" charset="0"/>
                <a:ea typeface="Calibri" panose="020F0502020204030204" pitchFamily="34" charset="0"/>
              </a:rPr>
            </a:br>
            <a:r>
              <a:rPr lang="en-US" dirty="0">
                <a:latin typeface="Avenir Next Cyr" panose="020B0503020202020204" pitchFamily="34" charset="0"/>
                <a:ea typeface="Calibri" panose="020F0502020204030204" pitchFamily="34" charset="0"/>
              </a:rPr>
              <a:t>lead to FNR lower than 0.1 and specificity above 0.5 (for </a:t>
            </a:r>
            <a:r>
              <a:rPr lang="en-US" dirty="0">
                <a:latin typeface="Avenir Next Cyr Medium" panose="020B0603020202020204" pitchFamily="34" charset="0"/>
                <a:ea typeface="Calibri" panose="020F0502020204030204" pitchFamily="34" charset="0"/>
              </a:rPr>
              <a:t>non-bitter</a:t>
            </a:r>
            <a:r>
              <a:rPr lang="en-US" dirty="0">
                <a:latin typeface="Avenir Next Cyr" panose="020B0503020202020204" pitchFamily="34" charset="0"/>
                <a:ea typeface="Calibri" panose="020F0502020204030204" pitchFamily="34" charset="0"/>
              </a:rPr>
              <a:t>)</a:t>
            </a:r>
            <a:endParaRPr lang="ru-RU" dirty="0">
              <a:latin typeface="Avenir Next Cyr" panose="020B0503020202020204" pitchFamily="34" charset="0"/>
            </a:endParaRPr>
          </a:p>
        </p:txBody>
      </p:sp>
      <p:sp>
        <p:nvSpPr>
          <p:cNvPr id="6" name="Прямоугольник 5"/>
          <p:cNvSpPr/>
          <p:nvPr/>
        </p:nvSpPr>
        <p:spPr>
          <a:xfrm>
            <a:off x="4336534" y="1340473"/>
            <a:ext cx="1641796" cy="338554"/>
          </a:xfrm>
          <a:prstGeom prst="rect">
            <a:avLst/>
          </a:prstGeom>
        </p:spPr>
        <p:txBody>
          <a:bodyPr wrap="none">
            <a:spAutoFit/>
          </a:bodyPr>
          <a:lstStyle/>
          <a:p>
            <a:r>
              <a:rPr lang="en-US" sz="1600" dirty="0">
                <a:latin typeface="Avenir Next Cyr Medium" panose="020B0603020202020204" pitchFamily="34" charset="0"/>
              </a:rPr>
              <a:t>bitter threshold</a:t>
            </a:r>
            <a:endParaRPr lang="ru-RU" sz="1600" dirty="0">
              <a:latin typeface="Avenir Next Cyr Medium" panose="020B0603020202020204" pitchFamily="34" charset="0"/>
            </a:endParaRPr>
          </a:p>
        </p:txBody>
      </p:sp>
      <p:sp>
        <p:nvSpPr>
          <p:cNvPr id="7" name="Прямоугольник 6"/>
          <p:cNvSpPr/>
          <p:nvPr/>
        </p:nvSpPr>
        <p:spPr>
          <a:xfrm>
            <a:off x="2028878" y="1340473"/>
            <a:ext cx="2069797" cy="338554"/>
          </a:xfrm>
          <a:prstGeom prst="rect">
            <a:avLst/>
          </a:prstGeom>
        </p:spPr>
        <p:txBody>
          <a:bodyPr wrap="none">
            <a:spAutoFit/>
          </a:bodyPr>
          <a:lstStyle/>
          <a:p>
            <a:r>
              <a:rPr lang="en-US" sz="1600" dirty="0">
                <a:latin typeface="Avenir Next Cyr Medium" panose="020B0603020202020204" pitchFamily="34" charset="0"/>
              </a:rPr>
              <a:t>non-bitter threshold</a:t>
            </a:r>
            <a:endParaRPr lang="ru-RU" sz="1600" dirty="0">
              <a:latin typeface="Avenir Next Cyr Medium" panose="020B0603020202020204" pitchFamily="34" charset="0"/>
            </a:endParaRPr>
          </a:p>
        </p:txBody>
      </p:sp>
      <p:sp>
        <p:nvSpPr>
          <p:cNvPr id="9" name="Rectangle 3"/>
          <p:cNvSpPr/>
          <p:nvPr/>
        </p:nvSpPr>
        <p:spPr>
          <a:xfrm>
            <a:off x="0" y="6571014"/>
            <a:ext cx="12192000" cy="27432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Avenir Next Cyr Medium" panose="020B0603020202020204" pitchFamily="34" charset="0"/>
              </a:rPr>
              <a:t>Ziaikin,</a:t>
            </a:r>
            <a:r>
              <a:rPr lang="ru-RU" sz="1600" dirty="0">
                <a:solidFill>
                  <a:schemeClr val="tx1"/>
                </a:solidFill>
                <a:latin typeface="Avenir Next Cyr Medium" panose="020B0603020202020204" pitchFamily="34" charset="0"/>
              </a:rPr>
              <a:t> </a:t>
            </a:r>
            <a:r>
              <a:rPr lang="en-US" sz="1600" dirty="0">
                <a:solidFill>
                  <a:schemeClr val="tx1"/>
                </a:solidFill>
                <a:latin typeface="Avenir Next Cyr Medium" panose="020B0603020202020204" pitchFamily="34" charset="0"/>
              </a:rPr>
              <a:t>Camacho, Peterson, </a:t>
            </a:r>
            <a:r>
              <a:rPr lang="en-US" sz="1600" dirty="0" err="1">
                <a:solidFill>
                  <a:schemeClr val="tx1"/>
                </a:solidFill>
                <a:latin typeface="Avenir Next Cyr Medium" panose="020B0603020202020204" pitchFamily="34" charset="0"/>
              </a:rPr>
              <a:t>Niv</a:t>
            </a:r>
            <a:r>
              <a:rPr lang="en-US" sz="1600" dirty="0">
                <a:solidFill>
                  <a:schemeClr val="tx1"/>
                </a:solidFill>
                <a:latin typeface="Avenir Next Cyr Medium" panose="020B0603020202020204" pitchFamily="34" charset="0"/>
              </a:rPr>
              <a:t>, BitterMasS: predicting bitterness from mass spectra (submitted for publication)</a:t>
            </a:r>
          </a:p>
        </p:txBody>
      </p:sp>
    </p:spTree>
    <p:extLst>
      <p:ext uri="{BB962C8B-B14F-4D97-AF65-F5344CB8AC3E}">
        <p14:creationId xmlns:p14="http://schemas.microsoft.com/office/powerpoint/2010/main" val="41691521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181" y="809575"/>
            <a:ext cx="11073638" cy="5671863"/>
          </a:xfrm>
          <a:prstGeom prst="rect">
            <a:avLst/>
          </a:prstGeom>
        </p:spPr>
      </p:pic>
      <p:sp>
        <p:nvSpPr>
          <p:cNvPr id="4" name="Rectangle 3"/>
          <p:cNvSpPr/>
          <p:nvPr/>
        </p:nvSpPr>
        <p:spPr>
          <a:xfrm>
            <a:off x="0" y="0"/>
            <a:ext cx="12192000" cy="720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venir Next Cyr Medium" panose="020B0603020202020204" pitchFamily="34" charset="0"/>
              </a:rPr>
              <a:t>Popularity of important peaks</a:t>
            </a:r>
            <a:endParaRPr lang="en-US" sz="3200" dirty="0">
              <a:solidFill>
                <a:schemeClr val="tx1"/>
              </a:solidFill>
              <a:latin typeface="Avenir Next Cyr Medium" panose="020B0603020202020204" pitchFamily="34" charset="0"/>
            </a:endParaRPr>
          </a:p>
        </p:txBody>
      </p:sp>
      <p:sp>
        <p:nvSpPr>
          <p:cNvPr id="5" name="Rectangle 3"/>
          <p:cNvSpPr/>
          <p:nvPr/>
        </p:nvSpPr>
        <p:spPr>
          <a:xfrm>
            <a:off x="0" y="6571014"/>
            <a:ext cx="12192000" cy="27432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Avenir Next Cyr Medium" panose="020B0603020202020204" pitchFamily="34" charset="0"/>
              </a:rPr>
              <a:t>Ziaikin,</a:t>
            </a:r>
            <a:r>
              <a:rPr lang="ru-RU" sz="1600" dirty="0">
                <a:solidFill>
                  <a:schemeClr val="tx1"/>
                </a:solidFill>
                <a:latin typeface="Avenir Next Cyr Medium" panose="020B0603020202020204" pitchFamily="34" charset="0"/>
              </a:rPr>
              <a:t> </a:t>
            </a:r>
            <a:r>
              <a:rPr lang="en-US" sz="1600" dirty="0">
                <a:solidFill>
                  <a:schemeClr val="tx1"/>
                </a:solidFill>
                <a:latin typeface="Avenir Next Cyr Medium" panose="020B0603020202020204" pitchFamily="34" charset="0"/>
              </a:rPr>
              <a:t>Camacho, Peterson, </a:t>
            </a:r>
            <a:r>
              <a:rPr lang="en-US" sz="1600" dirty="0" err="1">
                <a:solidFill>
                  <a:schemeClr val="tx1"/>
                </a:solidFill>
                <a:latin typeface="Avenir Next Cyr Medium" panose="020B0603020202020204" pitchFamily="34" charset="0"/>
              </a:rPr>
              <a:t>Niv</a:t>
            </a:r>
            <a:r>
              <a:rPr lang="en-US" sz="1600" dirty="0">
                <a:solidFill>
                  <a:schemeClr val="tx1"/>
                </a:solidFill>
                <a:latin typeface="Avenir Next Cyr Medium" panose="020B0603020202020204" pitchFamily="34" charset="0"/>
              </a:rPr>
              <a:t>, BitterMasS: predicting bitterness from mass spectra (submitted for publication)</a:t>
            </a:r>
          </a:p>
        </p:txBody>
      </p:sp>
    </p:spTree>
    <p:extLst>
      <p:ext uri="{BB962C8B-B14F-4D97-AF65-F5344CB8AC3E}">
        <p14:creationId xmlns:p14="http://schemas.microsoft.com/office/powerpoint/2010/main" val="14982240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720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Avenir Next Cyr Medium" panose="020B0603020202020204" pitchFamily="34" charset="0"/>
              </a:rPr>
              <a:t>Which dataset and which algorithm to choose?</a:t>
            </a:r>
            <a:endParaRPr lang="en-US" sz="3200" dirty="0">
              <a:solidFill>
                <a:schemeClr val="tx1"/>
              </a:solidFill>
              <a:latin typeface="Avenir Next Cyr Medium" panose="020B0603020202020204" pitchFamily="34"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3366035876"/>
              </p:ext>
            </p:extLst>
          </p:nvPr>
        </p:nvGraphicFramePr>
        <p:xfrm>
          <a:off x="1236000" y="836587"/>
          <a:ext cx="9720000" cy="5617840"/>
        </p:xfrm>
        <a:graphic>
          <a:graphicData uri="http://schemas.openxmlformats.org/drawingml/2006/table">
            <a:tbl>
              <a:tblPr firstRow="1" firstCol="1" bandRow="1">
                <a:tableStyleId>{5C22544A-7EE6-4342-B048-85BDC9FD1C3A}</a:tableStyleId>
              </a:tblPr>
              <a:tblGrid>
                <a:gridCol w="1080000">
                  <a:extLst>
                    <a:ext uri="{9D8B030D-6E8A-4147-A177-3AD203B41FA5}">
                      <a16:colId xmlns:a16="http://schemas.microsoft.com/office/drawing/2014/main" val="4226420028"/>
                    </a:ext>
                  </a:extLst>
                </a:gridCol>
                <a:gridCol w="1080000">
                  <a:extLst>
                    <a:ext uri="{9D8B030D-6E8A-4147-A177-3AD203B41FA5}">
                      <a16:colId xmlns:a16="http://schemas.microsoft.com/office/drawing/2014/main" val="1020303368"/>
                    </a:ext>
                  </a:extLst>
                </a:gridCol>
                <a:gridCol w="1080000">
                  <a:extLst>
                    <a:ext uri="{9D8B030D-6E8A-4147-A177-3AD203B41FA5}">
                      <a16:colId xmlns:a16="http://schemas.microsoft.com/office/drawing/2014/main" val="4231651274"/>
                    </a:ext>
                  </a:extLst>
                </a:gridCol>
                <a:gridCol w="1080000">
                  <a:extLst>
                    <a:ext uri="{9D8B030D-6E8A-4147-A177-3AD203B41FA5}">
                      <a16:colId xmlns:a16="http://schemas.microsoft.com/office/drawing/2014/main" val="1323444578"/>
                    </a:ext>
                  </a:extLst>
                </a:gridCol>
                <a:gridCol w="1080000">
                  <a:extLst>
                    <a:ext uri="{9D8B030D-6E8A-4147-A177-3AD203B41FA5}">
                      <a16:colId xmlns:a16="http://schemas.microsoft.com/office/drawing/2014/main" val="328320255"/>
                    </a:ext>
                  </a:extLst>
                </a:gridCol>
                <a:gridCol w="1080000">
                  <a:extLst>
                    <a:ext uri="{9D8B030D-6E8A-4147-A177-3AD203B41FA5}">
                      <a16:colId xmlns:a16="http://schemas.microsoft.com/office/drawing/2014/main" val="822533053"/>
                    </a:ext>
                  </a:extLst>
                </a:gridCol>
                <a:gridCol w="1080000">
                  <a:extLst>
                    <a:ext uri="{9D8B030D-6E8A-4147-A177-3AD203B41FA5}">
                      <a16:colId xmlns:a16="http://schemas.microsoft.com/office/drawing/2014/main" val="1767885265"/>
                    </a:ext>
                  </a:extLst>
                </a:gridCol>
                <a:gridCol w="1080000">
                  <a:extLst>
                    <a:ext uri="{9D8B030D-6E8A-4147-A177-3AD203B41FA5}">
                      <a16:colId xmlns:a16="http://schemas.microsoft.com/office/drawing/2014/main" val="334179725"/>
                    </a:ext>
                  </a:extLst>
                </a:gridCol>
                <a:gridCol w="1080000">
                  <a:extLst>
                    <a:ext uri="{9D8B030D-6E8A-4147-A177-3AD203B41FA5}">
                      <a16:colId xmlns:a16="http://schemas.microsoft.com/office/drawing/2014/main" val="1696879338"/>
                    </a:ext>
                  </a:extLst>
                </a:gridCol>
              </a:tblGrid>
              <a:tr h="156284">
                <a:tc rowSpan="2">
                  <a:txBody>
                    <a:bodyPr/>
                    <a:lstStyle/>
                    <a:p>
                      <a:pPr algn="ctr">
                        <a:lnSpc>
                          <a:spcPct val="150000"/>
                        </a:lnSpc>
                        <a:spcAft>
                          <a:spcPts val="0"/>
                        </a:spcAft>
                      </a:pPr>
                      <a:r>
                        <a:rPr lang="en-US" sz="1600" b="0" dirty="0">
                          <a:solidFill>
                            <a:sysClr val="windowText" lastClr="000000"/>
                          </a:solidFill>
                          <a:effectLst/>
                          <a:latin typeface="Avenir Next Cyr Medium" panose="020B0603020202020204" pitchFamily="34" charset="0"/>
                        </a:rPr>
                        <a:t>Dataset</a:t>
                      </a:r>
                      <a:endParaRPr lang="ru-RU" sz="1600" b="0" dirty="0">
                        <a:solidFill>
                          <a:sysClr val="windowText" lastClr="000000"/>
                        </a:solidFill>
                        <a:effectLst/>
                        <a:latin typeface="Avenir Next Cyr Medium" panose="020B06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4">
                  <a:txBody>
                    <a:bodyPr/>
                    <a:lstStyle/>
                    <a:p>
                      <a:pPr algn="ctr">
                        <a:lnSpc>
                          <a:spcPct val="150000"/>
                        </a:lnSpc>
                        <a:spcAft>
                          <a:spcPts val="0"/>
                        </a:spcAft>
                      </a:pPr>
                      <a:r>
                        <a:rPr lang="en-US" sz="1600" b="0" dirty="0">
                          <a:solidFill>
                            <a:sysClr val="windowText" lastClr="000000"/>
                          </a:solidFill>
                          <a:effectLst/>
                          <a:latin typeface="Avenir Next Cyr Medium" panose="020B0603020202020204" pitchFamily="34" charset="0"/>
                        </a:rPr>
                        <a:t>Train set</a:t>
                      </a:r>
                      <a:endParaRPr lang="ru-RU" sz="1600" b="0" dirty="0">
                        <a:solidFill>
                          <a:sysClr val="windowText" lastClr="000000"/>
                        </a:solidFill>
                        <a:effectLst/>
                        <a:latin typeface="Avenir Next Cyr Medium" panose="020B06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ctr">
                        <a:lnSpc>
                          <a:spcPct val="150000"/>
                        </a:lnSpc>
                        <a:spcAft>
                          <a:spcPts val="0"/>
                        </a:spcAft>
                      </a:pPr>
                      <a:r>
                        <a:rPr lang="en-US" sz="1600" b="0" dirty="0">
                          <a:solidFill>
                            <a:sysClr val="windowText" lastClr="000000"/>
                          </a:solidFill>
                          <a:effectLst/>
                          <a:latin typeface="Avenir Next Cyr Medium" panose="020B0603020202020204" pitchFamily="34" charset="0"/>
                        </a:rPr>
                        <a:t>Test set</a:t>
                      </a:r>
                      <a:endParaRPr lang="ru-RU" sz="1600" b="0" dirty="0">
                        <a:solidFill>
                          <a:sysClr val="windowText" lastClr="000000"/>
                        </a:solidFill>
                        <a:effectLst/>
                        <a:latin typeface="Avenir Next Cyr Medium" panose="020B06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610394242"/>
                  </a:ext>
                </a:extLst>
              </a:tr>
              <a:tr h="1020772">
                <a:tc vMerge="1">
                  <a:txBody>
                    <a:bodyPr/>
                    <a:lstStyle/>
                    <a:p>
                      <a:endParaRPr lang="ru-RU"/>
                    </a:p>
                  </a:txBody>
                  <a:tcPr/>
                </a:tc>
                <a:tc>
                  <a:txBody>
                    <a:bodyPr/>
                    <a:lstStyle/>
                    <a:p>
                      <a:pPr algn="ctr">
                        <a:lnSpc>
                          <a:spcPct val="150000"/>
                        </a:lnSpc>
                        <a:spcAft>
                          <a:spcPts val="0"/>
                        </a:spcAft>
                      </a:pPr>
                      <a:r>
                        <a:rPr lang="en-US" sz="1600" dirty="0">
                          <a:solidFill>
                            <a:sysClr val="windowText" lastClr="000000"/>
                          </a:solidFill>
                          <a:effectLst/>
                          <a:latin typeface="Avenir Next Cyr" panose="020B0503020202020204" pitchFamily="34" charset="0"/>
                        </a:rPr>
                        <a:t>Precision</a:t>
                      </a:r>
                      <a:endParaRPr lang="ru-RU" sz="1600" dirty="0">
                        <a:solidFill>
                          <a:sysClr val="windowText" lastClr="000000"/>
                        </a:solidFill>
                        <a:effectLst/>
                        <a:latin typeface="Avenir Next Cyr" panose="020B05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dirty="0">
                          <a:solidFill>
                            <a:sysClr val="windowText" lastClr="000000"/>
                          </a:solidFill>
                          <a:effectLst/>
                          <a:latin typeface="Avenir Next Cyr" panose="020B0503020202020204" pitchFamily="34" charset="0"/>
                        </a:rPr>
                        <a:t>Recall</a:t>
                      </a:r>
                      <a:endParaRPr lang="ru-RU" sz="1600" dirty="0">
                        <a:solidFill>
                          <a:sysClr val="windowText" lastClr="000000"/>
                        </a:solidFill>
                        <a:effectLst/>
                        <a:latin typeface="Avenir Next Cyr" panose="020B05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dirty="0">
                          <a:solidFill>
                            <a:sysClr val="windowText" lastClr="000000"/>
                          </a:solidFill>
                          <a:effectLst/>
                          <a:latin typeface="Avenir Next Cyr" panose="020B0503020202020204" pitchFamily="34" charset="0"/>
                        </a:rPr>
                        <a:t>BA</a:t>
                      </a:r>
                      <a:endParaRPr lang="ru-RU" sz="1600" dirty="0">
                        <a:solidFill>
                          <a:sysClr val="windowText" lastClr="000000"/>
                        </a:solidFill>
                        <a:effectLst/>
                        <a:latin typeface="Avenir Next Cyr" panose="020B05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dirty="0">
                          <a:solidFill>
                            <a:sysClr val="windowText" lastClr="000000"/>
                          </a:solidFill>
                          <a:effectLst/>
                          <a:latin typeface="Avenir Next Cyr" panose="020B0503020202020204" pitchFamily="34" charset="0"/>
                        </a:rPr>
                        <a:t>F1 score</a:t>
                      </a:r>
                      <a:endParaRPr lang="ru-RU" sz="1600" dirty="0">
                        <a:solidFill>
                          <a:sysClr val="windowText" lastClr="000000"/>
                        </a:solidFill>
                        <a:effectLst/>
                        <a:latin typeface="Avenir Next Cyr" panose="020B05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dirty="0">
                          <a:solidFill>
                            <a:sysClr val="windowText" lastClr="000000"/>
                          </a:solidFill>
                          <a:effectLst/>
                          <a:latin typeface="Avenir Next Cyr" panose="020B0503020202020204" pitchFamily="34" charset="0"/>
                        </a:rPr>
                        <a:t>Precision</a:t>
                      </a:r>
                      <a:endParaRPr lang="ru-RU" sz="1600" dirty="0">
                        <a:solidFill>
                          <a:sysClr val="windowText" lastClr="000000"/>
                        </a:solidFill>
                        <a:effectLst/>
                        <a:latin typeface="Avenir Next Cyr" panose="020B05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dirty="0">
                          <a:solidFill>
                            <a:sysClr val="windowText" lastClr="000000"/>
                          </a:solidFill>
                          <a:effectLst/>
                          <a:latin typeface="Avenir Next Cyr" panose="020B0503020202020204" pitchFamily="34" charset="0"/>
                        </a:rPr>
                        <a:t>Recall</a:t>
                      </a:r>
                      <a:endParaRPr lang="ru-RU" sz="1600" dirty="0">
                        <a:solidFill>
                          <a:sysClr val="windowText" lastClr="000000"/>
                        </a:solidFill>
                        <a:effectLst/>
                        <a:latin typeface="Avenir Next Cyr" panose="020B05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dirty="0">
                          <a:solidFill>
                            <a:sysClr val="windowText" lastClr="000000"/>
                          </a:solidFill>
                          <a:effectLst/>
                          <a:latin typeface="Avenir Next Cyr" panose="020B0503020202020204" pitchFamily="34" charset="0"/>
                        </a:rPr>
                        <a:t>BA</a:t>
                      </a:r>
                      <a:endParaRPr lang="ru-RU" sz="1600" dirty="0">
                        <a:solidFill>
                          <a:sysClr val="windowText" lastClr="000000"/>
                        </a:solidFill>
                        <a:effectLst/>
                        <a:latin typeface="Avenir Next Cyr" panose="020B05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dirty="0">
                          <a:solidFill>
                            <a:sysClr val="windowText" lastClr="000000"/>
                          </a:solidFill>
                          <a:effectLst/>
                          <a:latin typeface="Avenir Next Cyr" panose="020B0503020202020204" pitchFamily="34" charset="0"/>
                        </a:rPr>
                        <a:t>F1 score</a:t>
                      </a:r>
                      <a:endParaRPr lang="ru-RU" sz="1600" dirty="0">
                        <a:solidFill>
                          <a:sysClr val="windowText" lastClr="000000"/>
                        </a:solidFill>
                        <a:effectLst/>
                        <a:latin typeface="Avenir Next Cyr" panose="020B05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8314203"/>
                  </a:ext>
                </a:extLst>
              </a:tr>
              <a:tr h="156284">
                <a:tc gridSpan="9">
                  <a:txBody>
                    <a:bodyPr/>
                    <a:lstStyle/>
                    <a:p>
                      <a:pPr algn="ctr">
                        <a:lnSpc>
                          <a:spcPct val="150000"/>
                        </a:lnSpc>
                        <a:spcAft>
                          <a:spcPts val="0"/>
                        </a:spcAft>
                      </a:pPr>
                      <a:r>
                        <a:rPr lang="en-US" sz="1600" b="0" dirty="0">
                          <a:solidFill>
                            <a:sysClr val="windowText" lastClr="000000"/>
                          </a:solidFill>
                          <a:effectLst/>
                          <a:latin typeface="Avenir Next Cyr Medium" panose="020B0603020202020204" pitchFamily="34" charset="0"/>
                        </a:rPr>
                        <a:t>Random Forest</a:t>
                      </a:r>
                      <a:endParaRPr lang="ru-RU" sz="1600" b="0" dirty="0">
                        <a:solidFill>
                          <a:sysClr val="windowText" lastClr="000000"/>
                        </a:solidFill>
                        <a:effectLst/>
                        <a:latin typeface="Avenir Next Cyr Medium" panose="020B06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78679775"/>
                  </a:ext>
                </a:extLst>
              </a:tr>
              <a:tr h="583298">
                <a:tc>
                  <a:txBody>
                    <a:bodyPr/>
                    <a:lstStyle/>
                    <a:p>
                      <a:pPr algn="ctr">
                        <a:lnSpc>
                          <a:spcPct val="150000"/>
                        </a:lnSpc>
                        <a:spcAft>
                          <a:spcPts val="0"/>
                        </a:spcAft>
                      </a:pPr>
                      <a:r>
                        <a:rPr lang="en-US" sz="1600" b="0" dirty="0">
                          <a:solidFill>
                            <a:sysClr val="windowText" lastClr="000000"/>
                          </a:solidFill>
                          <a:effectLst/>
                          <a:latin typeface="Avenir Next Cyr Medium" panose="020B0603020202020204" pitchFamily="34" charset="0"/>
                        </a:rPr>
                        <a:t>EI-MS</a:t>
                      </a:r>
                      <a:endParaRPr lang="ru-RU" sz="1600" b="0" dirty="0">
                        <a:solidFill>
                          <a:sysClr val="windowText" lastClr="000000"/>
                        </a:solidFill>
                        <a:effectLst/>
                        <a:latin typeface="Avenir Next Cyr Medium" panose="020B06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dirty="0">
                          <a:solidFill>
                            <a:sysClr val="windowText" lastClr="000000"/>
                          </a:solidFill>
                          <a:effectLst/>
                          <a:latin typeface="Avenir Next Cyr" panose="020B0503020202020204" pitchFamily="34" charset="0"/>
                        </a:rPr>
                        <a:t>0.99</a:t>
                      </a:r>
                      <a:endParaRPr lang="ru-RU" sz="1600" dirty="0">
                        <a:solidFill>
                          <a:sysClr val="windowText" lastClr="000000"/>
                        </a:solidFill>
                        <a:effectLst/>
                        <a:latin typeface="Avenir Next Cyr" panose="020B05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dirty="0">
                          <a:solidFill>
                            <a:sysClr val="windowText" lastClr="000000"/>
                          </a:solidFill>
                          <a:effectLst/>
                          <a:latin typeface="Avenir Next Cyr" panose="020B0503020202020204" pitchFamily="34" charset="0"/>
                        </a:rPr>
                        <a:t>0.98</a:t>
                      </a:r>
                      <a:endParaRPr lang="ru-RU" sz="1600" dirty="0">
                        <a:solidFill>
                          <a:sysClr val="windowText" lastClr="000000"/>
                        </a:solidFill>
                        <a:effectLst/>
                        <a:latin typeface="Avenir Next Cyr" panose="020B05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dirty="0">
                          <a:solidFill>
                            <a:sysClr val="windowText" lastClr="000000"/>
                          </a:solidFill>
                          <a:effectLst/>
                          <a:latin typeface="Avenir Next Cyr" panose="020B0503020202020204" pitchFamily="34" charset="0"/>
                        </a:rPr>
                        <a:t>0.99</a:t>
                      </a:r>
                      <a:endParaRPr lang="ru-RU" sz="1600" dirty="0">
                        <a:solidFill>
                          <a:sysClr val="windowText" lastClr="000000"/>
                        </a:solidFill>
                        <a:effectLst/>
                        <a:latin typeface="Avenir Next Cyr" panose="020B05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dirty="0">
                          <a:solidFill>
                            <a:sysClr val="windowText" lastClr="000000"/>
                          </a:solidFill>
                          <a:effectLst/>
                          <a:latin typeface="Avenir Next Cyr" panose="020B0503020202020204" pitchFamily="34" charset="0"/>
                        </a:rPr>
                        <a:t>0.98</a:t>
                      </a:r>
                      <a:endParaRPr lang="ru-RU" sz="1600" dirty="0">
                        <a:solidFill>
                          <a:sysClr val="windowText" lastClr="000000"/>
                        </a:solidFill>
                        <a:effectLst/>
                        <a:latin typeface="Avenir Next Cyr" panose="020B05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dirty="0">
                          <a:solidFill>
                            <a:sysClr val="windowText" lastClr="000000"/>
                          </a:solidFill>
                          <a:effectLst/>
                          <a:latin typeface="Avenir Next Cyr" panose="020B0503020202020204" pitchFamily="34" charset="0"/>
                        </a:rPr>
                        <a:t>0.57</a:t>
                      </a:r>
                      <a:endParaRPr lang="ru-RU" sz="1600" dirty="0">
                        <a:solidFill>
                          <a:sysClr val="windowText" lastClr="000000"/>
                        </a:solidFill>
                        <a:effectLst/>
                        <a:latin typeface="Avenir Next Cyr" panose="020B05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a:solidFill>
                            <a:sysClr val="windowText" lastClr="000000"/>
                          </a:solidFill>
                          <a:effectLst/>
                          <a:latin typeface="Avenir Next Cyr" panose="020B0503020202020204" pitchFamily="34" charset="0"/>
                        </a:rPr>
                        <a:t>0.29</a:t>
                      </a:r>
                      <a:endParaRPr lang="ru-RU" sz="1600">
                        <a:solidFill>
                          <a:sysClr val="windowText" lastClr="000000"/>
                        </a:solidFill>
                        <a:effectLst/>
                        <a:latin typeface="Avenir Next Cyr" panose="020B05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dirty="0">
                          <a:solidFill>
                            <a:srgbClr val="C00000"/>
                          </a:solidFill>
                          <a:effectLst/>
                          <a:latin typeface="Avenir Next Cyr Medium" panose="020B0603020202020204" pitchFamily="34" charset="0"/>
                        </a:rPr>
                        <a:t>0.60</a:t>
                      </a:r>
                      <a:endParaRPr lang="ru-RU" sz="1600" dirty="0">
                        <a:solidFill>
                          <a:srgbClr val="C00000"/>
                        </a:solidFill>
                        <a:effectLst/>
                        <a:latin typeface="Avenir Next Cyr Medium" panose="020B06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dirty="0">
                          <a:solidFill>
                            <a:sysClr val="windowText" lastClr="000000"/>
                          </a:solidFill>
                          <a:effectLst/>
                          <a:latin typeface="Avenir Next Cyr" panose="020B0503020202020204" pitchFamily="34" charset="0"/>
                        </a:rPr>
                        <a:t>0.38</a:t>
                      </a:r>
                      <a:endParaRPr lang="ru-RU" sz="1600" dirty="0">
                        <a:solidFill>
                          <a:sysClr val="windowText" lastClr="000000"/>
                        </a:solidFill>
                        <a:effectLst/>
                        <a:latin typeface="Avenir Next Cyr" panose="020B05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59975817"/>
                  </a:ext>
                </a:extLst>
              </a:tr>
              <a:tr h="583298">
                <a:tc>
                  <a:txBody>
                    <a:bodyPr/>
                    <a:lstStyle/>
                    <a:p>
                      <a:pPr algn="ctr">
                        <a:lnSpc>
                          <a:spcPct val="150000"/>
                        </a:lnSpc>
                        <a:spcAft>
                          <a:spcPts val="0"/>
                        </a:spcAft>
                      </a:pPr>
                      <a:r>
                        <a:rPr lang="en-US" sz="1600" b="0" dirty="0">
                          <a:solidFill>
                            <a:sysClr val="windowText" lastClr="000000"/>
                          </a:solidFill>
                          <a:effectLst/>
                          <a:latin typeface="Avenir Next Cyr Medium" panose="020B0603020202020204" pitchFamily="34" charset="0"/>
                        </a:rPr>
                        <a:t>ESI-MS</a:t>
                      </a:r>
                      <a:r>
                        <a:rPr lang="en-US" sz="1600" b="0" baseline="30000" dirty="0">
                          <a:solidFill>
                            <a:sysClr val="windowText" lastClr="000000"/>
                          </a:solidFill>
                          <a:effectLst/>
                          <a:latin typeface="Avenir Next Cyr Medium" panose="020B0603020202020204" pitchFamily="34" charset="0"/>
                        </a:rPr>
                        <a:t>2</a:t>
                      </a:r>
                      <a:endParaRPr lang="ru-RU" sz="1600" b="0" dirty="0">
                        <a:solidFill>
                          <a:sysClr val="windowText" lastClr="000000"/>
                        </a:solidFill>
                        <a:effectLst/>
                        <a:latin typeface="Avenir Next Cyr Medium" panose="020B06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dirty="0">
                          <a:solidFill>
                            <a:sysClr val="windowText" lastClr="000000"/>
                          </a:solidFill>
                          <a:effectLst/>
                          <a:latin typeface="Avenir Next Cyr" panose="020B0503020202020204" pitchFamily="34" charset="0"/>
                        </a:rPr>
                        <a:t>1.00</a:t>
                      </a:r>
                      <a:endParaRPr lang="ru-RU" sz="1600" dirty="0">
                        <a:solidFill>
                          <a:sysClr val="windowText" lastClr="000000"/>
                        </a:solidFill>
                        <a:effectLst/>
                        <a:latin typeface="Avenir Next Cyr" panose="020B05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dirty="0">
                          <a:solidFill>
                            <a:sysClr val="windowText" lastClr="000000"/>
                          </a:solidFill>
                          <a:effectLst/>
                          <a:latin typeface="Avenir Next Cyr" panose="020B0503020202020204" pitchFamily="34" charset="0"/>
                        </a:rPr>
                        <a:t>0.80</a:t>
                      </a:r>
                      <a:endParaRPr lang="ru-RU" sz="1600" dirty="0">
                        <a:solidFill>
                          <a:sysClr val="windowText" lastClr="000000"/>
                        </a:solidFill>
                        <a:effectLst/>
                        <a:latin typeface="Avenir Next Cyr" panose="020B05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dirty="0">
                          <a:solidFill>
                            <a:sysClr val="windowText" lastClr="000000"/>
                          </a:solidFill>
                          <a:effectLst/>
                          <a:latin typeface="Avenir Next Cyr" panose="020B0503020202020204" pitchFamily="34" charset="0"/>
                        </a:rPr>
                        <a:t>0.90</a:t>
                      </a:r>
                      <a:endParaRPr lang="ru-RU" sz="1600" dirty="0">
                        <a:solidFill>
                          <a:sysClr val="windowText" lastClr="000000"/>
                        </a:solidFill>
                        <a:effectLst/>
                        <a:latin typeface="Avenir Next Cyr" panose="020B05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dirty="0">
                          <a:solidFill>
                            <a:sysClr val="windowText" lastClr="000000"/>
                          </a:solidFill>
                          <a:effectLst/>
                          <a:latin typeface="Avenir Next Cyr" panose="020B0503020202020204" pitchFamily="34" charset="0"/>
                        </a:rPr>
                        <a:t>0.89</a:t>
                      </a:r>
                      <a:endParaRPr lang="ru-RU" sz="1600" dirty="0">
                        <a:solidFill>
                          <a:sysClr val="windowText" lastClr="000000"/>
                        </a:solidFill>
                        <a:effectLst/>
                        <a:latin typeface="Avenir Next Cyr" panose="020B05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dirty="0">
                          <a:solidFill>
                            <a:sysClr val="windowText" lastClr="000000"/>
                          </a:solidFill>
                          <a:effectLst/>
                          <a:latin typeface="Avenir Next Cyr" panose="020B0503020202020204" pitchFamily="34" charset="0"/>
                        </a:rPr>
                        <a:t>0.85</a:t>
                      </a:r>
                      <a:endParaRPr lang="ru-RU" sz="1600" dirty="0">
                        <a:solidFill>
                          <a:sysClr val="windowText" lastClr="000000"/>
                        </a:solidFill>
                        <a:effectLst/>
                        <a:latin typeface="Avenir Next Cyr" panose="020B05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dirty="0">
                          <a:solidFill>
                            <a:sysClr val="windowText" lastClr="000000"/>
                          </a:solidFill>
                          <a:effectLst/>
                          <a:latin typeface="Avenir Next Cyr" panose="020B0503020202020204" pitchFamily="34" charset="0"/>
                        </a:rPr>
                        <a:t>0.63</a:t>
                      </a:r>
                      <a:endParaRPr lang="ru-RU" sz="1600" dirty="0">
                        <a:solidFill>
                          <a:sysClr val="windowText" lastClr="000000"/>
                        </a:solidFill>
                        <a:effectLst/>
                        <a:latin typeface="Avenir Next Cyr" panose="020B05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dirty="0">
                          <a:solidFill>
                            <a:srgbClr val="C00000"/>
                          </a:solidFill>
                          <a:effectLst/>
                          <a:latin typeface="Avenir Next Cyr Medium" panose="020B0603020202020204" pitchFamily="34" charset="0"/>
                        </a:rPr>
                        <a:t>0.52</a:t>
                      </a:r>
                      <a:endParaRPr lang="ru-RU" sz="1600" dirty="0">
                        <a:solidFill>
                          <a:srgbClr val="C00000"/>
                        </a:solidFill>
                        <a:effectLst/>
                        <a:latin typeface="Avenir Next Cyr Medium" panose="020B06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dirty="0">
                          <a:solidFill>
                            <a:sysClr val="windowText" lastClr="000000"/>
                          </a:solidFill>
                          <a:effectLst/>
                          <a:latin typeface="Avenir Next Cyr" panose="020B0503020202020204" pitchFamily="34" charset="0"/>
                        </a:rPr>
                        <a:t>0.72</a:t>
                      </a:r>
                      <a:endParaRPr lang="ru-RU" sz="1600" dirty="0">
                        <a:solidFill>
                          <a:sysClr val="windowText" lastClr="000000"/>
                        </a:solidFill>
                        <a:effectLst/>
                        <a:latin typeface="Avenir Next Cyr" panose="020B05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56692199"/>
                  </a:ext>
                </a:extLst>
              </a:tr>
              <a:tr h="583298">
                <a:tc>
                  <a:txBody>
                    <a:bodyPr/>
                    <a:lstStyle/>
                    <a:p>
                      <a:pPr algn="ctr">
                        <a:lnSpc>
                          <a:spcPct val="150000"/>
                        </a:lnSpc>
                        <a:spcAft>
                          <a:spcPts val="0"/>
                        </a:spcAft>
                      </a:pPr>
                      <a:r>
                        <a:rPr lang="en-US" sz="1600" b="0" dirty="0">
                          <a:solidFill>
                            <a:sysClr val="windowText" lastClr="000000"/>
                          </a:solidFill>
                          <a:effectLst/>
                          <a:latin typeface="Avenir Next Cyr Medium" panose="020B0603020202020204" pitchFamily="34" charset="0"/>
                        </a:rPr>
                        <a:t>Combined</a:t>
                      </a:r>
                      <a:endParaRPr lang="ru-RU" sz="1600" b="0" dirty="0">
                        <a:solidFill>
                          <a:sysClr val="windowText" lastClr="000000"/>
                        </a:solidFill>
                        <a:effectLst/>
                        <a:latin typeface="Avenir Next Cyr Medium" panose="020B06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a:solidFill>
                            <a:sysClr val="windowText" lastClr="000000"/>
                          </a:solidFill>
                          <a:effectLst/>
                          <a:latin typeface="Avenir Next Cyr" panose="020B0503020202020204" pitchFamily="34" charset="0"/>
                        </a:rPr>
                        <a:t>0.91</a:t>
                      </a:r>
                      <a:endParaRPr lang="ru-RU" sz="1600">
                        <a:solidFill>
                          <a:sysClr val="windowText" lastClr="000000"/>
                        </a:solidFill>
                        <a:effectLst/>
                        <a:latin typeface="Avenir Next Cyr" panose="020B05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dirty="0">
                          <a:solidFill>
                            <a:sysClr val="windowText" lastClr="000000"/>
                          </a:solidFill>
                          <a:effectLst/>
                          <a:latin typeface="Avenir Next Cyr" panose="020B0503020202020204" pitchFamily="34" charset="0"/>
                        </a:rPr>
                        <a:t>0.98</a:t>
                      </a:r>
                      <a:endParaRPr lang="ru-RU" sz="1600" dirty="0">
                        <a:solidFill>
                          <a:sysClr val="windowText" lastClr="000000"/>
                        </a:solidFill>
                        <a:effectLst/>
                        <a:latin typeface="Avenir Next Cyr" panose="020B05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dirty="0">
                          <a:solidFill>
                            <a:sysClr val="windowText" lastClr="000000"/>
                          </a:solidFill>
                          <a:effectLst/>
                          <a:latin typeface="Avenir Next Cyr" panose="020B0503020202020204" pitchFamily="34" charset="0"/>
                        </a:rPr>
                        <a:t>0.90</a:t>
                      </a:r>
                      <a:endParaRPr lang="ru-RU" sz="1600" dirty="0">
                        <a:solidFill>
                          <a:sysClr val="windowText" lastClr="000000"/>
                        </a:solidFill>
                        <a:effectLst/>
                        <a:latin typeface="Avenir Next Cyr" panose="020B05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dirty="0">
                          <a:solidFill>
                            <a:sysClr val="windowText" lastClr="000000"/>
                          </a:solidFill>
                          <a:effectLst/>
                          <a:latin typeface="Avenir Next Cyr" panose="020B0503020202020204" pitchFamily="34" charset="0"/>
                        </a:rPr>
                        <a:t>0.94</a:t>
                      </a:r>
                      <a:endParaRPr lang="ru-RU" sz="1600" dirty="0">
                        <a:solidFill>
                          <a:sysClr val="windowText" lastClr="000000"/>
                        </a:solidFill>
                        <a:effectLst/>
                        <a:latin typeface="Avenir Next Cyr" panose="020B05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dirty="0">
                          <a:solidFill>
                            <a:sysClr val="windowText" lastClr="000000"/>
                          </a:solidFill>
                          <a:effectLst/>
                          <a:latin typeface="Avenir Next Cyr" panose="020B0503020202020204" pitchFamily="34" charset="0"/>
                        </a:rPr>
                        <a:t>0.82</a:t>
                      </a:r>
                      <a:endParaRPr lang="ru-RU" sz="1600" dirty="0">
                        <a:solidFill>
                          <a:sysClr val="windowText" lastClr="000000"/>
                        </a:solidFill>
                        <a:effectLst/>
                        <a:latin typeface="Avenir Next Cyr" panose="020B05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dirty="0">
                          <a:solidFill>
                            <a:sysClr val="windowText" lastClr="000000"/>
                          </a:solidFill>
                          <a:effectLst/>
                          <a:latin typeface="Avenir Next Cyr" panose="020B0503020202020204" pitchFamily="34" charset="0"/>
                        </a:rPr>
                        <a:t>0.92</a:t>
                      </a:r>
                      <a:endParaRPr lang="ru-RU" sz="1600" dirty="0">
                        <a:solidFill>
                          <a:sysClr val="windowText" lastClr="000000"/>
                        </a:solidFill>
                        <a:effectLst/>
                        <a:latin typeface="Avenir Next Cyr" panose="020B05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dirty="0">
                          <a:solidFill>
                            <a:srgbClr val="C00000"/>
                          </a:solidFill>
                          <a:effectLst/>
                          <a:latin typeface="Avenir Next Cyr Medium" panose="020B0603020202020204" pitchFamily="34" charset="0"/>
                        </a:rPr>
                        <a:t>0.73</a:t>
                      </a:r>
                      <a:endParaRPr lang="ru-RU" sz="1600" dirty="0">
                        <a:solidFill>
                          <a:srgbClr val="C00000"/>
                        </a:solidFill>
                        <a:effectLst/>
                        <a:latin typeface="Avenir Next Cyr Medium" panose="020B06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dirty="0">
                          <a:solidFill>
                            <a:sysClr val="windowText" lastClr="000000"/>
                          </a:solidFill>
                          <a:effectLst/>
                          <a:latin typeface="Avenir Next Cyr" panose="020B0503020202020204" pitchFamily="34" charset="0"/>
                        </a:rPr>
                        <a:t>0.87</a:t>
                      </a:r>
                      <a:endParaRPr lang="ru-RU" sz="1600" dirty="0">
                        <a:solidFill>
                          <a:sysClr val="windowText" lastClr="000000"/>
                        </a:solidFill>
                        <a:effectLst/>
                        <a:latin typeface="Avenir Next Cyr" panose="020B05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82332372"/>
                  </a:ext>
                </a:extLst>
              </a:tr>
              <a:tr h="156284">
                <a:tc gridSpan="9">
                  <a:txBody>
                    <a:bodyPr/>
                    <a:lstStyle/>
                    <a:p>
                      <a:pPr algn="ctr">
                        <a:lnSpc>
                          <a:spcPct val="150000"/>
                        </a:lnSpc>
                        <a:spcAft>
                          <a:spcPts val="0"/>
                        </a:spcAft>
                      </a:pPr>
                      <a:r>
                        <a:rPr lang="en-US" sz="1600" b="0" dirty="0" err="1">
                          <a:solidFill>
                            <a:sysClr val="windowText" lastClr="000000"/>
                          </a:solidFill>
                          <a:effectLst/>
                          <a:latin typeface="Avenir Next Cyr Medium" panose="020B0603020202020204" pitchFamily="34" charset="0"/>
                        </a:rPr>
                        <a:t>XGBoost</a:t>
                      </a:r>
                      <a:endParaRPr lang="ru-RU" sz="1600" b="0" dirty="0">
                        <a:solidFill>
                          <a:sysClr val="windowText" lastClr="000000"/>
                        </a:solidFill>
                        <a:effectLst/>
                        <a:latin typeface="Avenir Next Cyr Medium" panose="020B06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448183131"/>
                  </a:ext>
                </a:extLst>
              </a:tr>
              <a:tr h="583298">
                <a:tc>
                  <a:txBody>
                    <a:bodyPr/>
                    <a:lstStyle/>
                    <a:p>
                      <a:pPr algn="ctr">
                        <a:lnSpc>
                          <a:spcPct val="150000"/>
                        </a:lnSpc>
                        <a:spcAft>
                          <a:spcPts val="0"/>
                        </a:spcAft>
                      </a:pPr>
                      <a:r>
                        <a:rPr lang="en-US" sz="1600" b="0" dirty="0">
                          <a:solidFill>
                            <a:sysClr val="windowText" lastClr="000000"/>
                          </a:solidFill>
                          <a:effectLst/>
                          <a:latin typeface="Avenir Next Cyr Medium" panose="020B0603020202020204" pitchFamily="34" charset="0"/>
                        </a:rPr>
                        <a:t>EI-MS</a:t>
                      </a:r>
                      <a:endParaRPr lang="ru-RU" sz="1600" b="0" dirty="0">
                        <a:solidFill>
                          <a:sysClr val="windowText" lastClr="000000"/>
                        </a:solidFill>
                        <a:effectLst/>
                        <a:latin typeface="Avenir Next Cyr Medium" panose="020B06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a:solidFill>
                            <a:sysClr val="windowText" lastClr="000000"/>
                          </a:solidFill>
                          <a:effectLst/>
                          <a:latin typeface="Avenir Next Cyr" panose="020B0503020202020204" pitchFamily="34" charset="0"/>
                        </a:rPr>
                        <a:t>0.99</a:t>
                      </a:r>
                      <a:endParaRPr lang="ru-RU" sz="1600">
                        <a:solidFill>
                          <a:sysClr val="windowText" lastClr="000000"/>
                        </a:solidFill>
                        <a:effectLst/>
                        <a:latin typeface="Avenir Next Cyr" panose="020B05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a:solidFill>
                            <a:sysClr val="windowText" lastClr="000000"/>
                          </a:solidFill>
                          <a:effectLst/>
                          <a:latin typeface="Avenir Next Cyr" panose="020B0503020202020204" pitchFamily="34" charset="0"/>
                        </a:rPr>
                        <a:t>0.74</a:t>
                      </a:r>
                      <a:endParaRPr lang="ru-RU" sz="1600">
                        <a:solidFill>
                          <a:sysClr val="windowText" lastClr="000000"/>
                        </a:solidFill>
                        <a:effectLst/>
                        <a:latin typeface="Avenir Next Cyr" panose="020B05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dirty="0">
                          <a:solidFill>
                            <a:sysClr val="windowText" lastClr="000000"/>
                          </a:solidFill>
                          <a:effectLst/>
                          <a:latin typeface="Avenir Next Cyr" panose="020B0503020202020204" pitchFamily="34" charset="0"/>
                        </a:rPr>
                        <a:t>0.87</a:t>
                      </a:r>
                      <a:endParaRPr lang="ru-RU" sz="1600" dirty="0">
                        <a:solidFill>
                          <a:sysClr val="windowText" lastClr="000000"/>
                        </a:solidFill>
                        <a:effectLst/>
                        <a:latin typeface="Avenir Next Cyr" panose="020B05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dirty="0">
                          <a:solidFill>
                            <a:sysClr val="windowText" lastClr="000000"/>
                          </a:solidFill>
                          <a:effectLst/>
                          <a:latin typeface="Avenir Next Cyr" panose="020B0503020202020204" pitchFamily="34" charset="0"/>
                        </a:rPr>
                        <a:t>0.85</a:t>
                      </a:r>
                      <a:endParaRPr lang="ru-RU" sz="1600" dirty="0">
                        <a:solidFill>
                          <a:sysClr val="windowText" lastClr="000000"/>
                        </a:solidFill>
                        <a:effectLst/>
                        <a:latin typeface="Avenir Next Cyr" panose="020B05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dirty="0">
                          <a:solidFill>
                            <a:sysClr val="windowText" lastClr="000000"/>
                          </a:solidFill>
                          <a:effectLst/>
                          <a:latin typeface="Avenir Next Cyr" panose="020B0503020202020204" pitchFamily="34" charset="0"/>
                        </a:rPr>
                        <a:t>0.52</a:t>
                      </a:r>
                      <a:endParaRPr lang="ru-RU" sz="1600" dirty="0">
                        <a:solidFill>
                          <a:sysClr val="windowText" lastClr="000000"/>
                        </a:solidFill>
                        <a:effectLst/>
                        <a:latin typeface="Avenir Next Cyr" panose="020B05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dirty="0">
                          <a:solidFill>
                            <a:sysClr val="windowText" lastClr="000000"/>
                          </a:solidFill>
                          <a:effectLst/>
                          <a:latin typeface="Avenir Next Cyr" panose="020B0503020202020204" pitchFamily="34" charset="0"/>
                        </a:rPr>
                        <a:t>0.33</a:t>
                      </a:r>
                      <a:endParaRPr lang="ru-RU" sz="1600" dirty="0">
                        <a:solidFill>
                          <a:sysClr val="windowText" lastClr="000000"/>
                        </a:solidFill>
                        <a:effectLst/>
                        <a:latin typeface="Avenir Next Cyr" panose="020B05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dirty="0">
                          <a:solidFill>
                            <a:srgbClr val="C00000"/>
                          </a:solidFill>
                          <a:effectLst/>
                          <a:latin typeface="Avenir Next Cyr Medium" panose="020B0603020202020204" pitchFamily="34" charset="0"/>
                        </a:rPr>
                        <a:t>0.60</a:t>
                      </a:r>
                      <a:endParaRPr lang="ru-RU" sz="1600" dirty="0">
                        <a:solidFill>
                          <a:srgbClr val="C00000"/>
                        </a:solidFill>
                        <a:effectLst/>
                        <a:latin typeface="Avenir Next Cyr Medium" panose="020B06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dirty="0">
                          <a:solidFill>
                            <a:sysClr val="windowText" lastClr="000000"/>
                          </a:solidFill>
                          <a:effectLst/>
                          <a:latin typeface="Avenir Next Cyr" panose="020B0503020202020204" pitchFamily="34" charset="0"/>
                        </a:rPr>
                        <a:t>0.41</a:t>
                      </a:r>
                      <a:endParaRPr lang="ru-RU" sz="1600" dirty="0">
                        <a:solidFill>
                          <a:sysClr val="windowText" lastClr="000000"/>
                        </a:solidFill>
                        <a:effectLst/>
                        <a:latin typeface="Avenir Next Cyr" panose="020B05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56648554"/>
                  </a:ext>
                </a:extLst>
              </a:tr>
              <a:tr h="583298">
                <a:tc>
                  <a:txBody>
                    <a:bodyPr/>
                    <a:lstStyle/>
                    <a:p>
                      <a:pPr algn="ctr">
                        <a:lnSpc>
                          <a:spcPct val="150000"/>
                        </a:lnSpc>
                        <a:spcAft>
                          <a:spcPts val="0"/>
                        </a:spcAft>
                      </a:pPr>
                      <a:r>
                        <a:rPr lang="en-US" sz="1600" b="0" dirty="0">
                          <a:solidFill>
                            <a:sysClr val="windowText" lastClr="000000"/>
                          </a:solidFill>
                          <a:effectLst/>
                          <a:latin typeface="Avenir Next Cyr Medium" panose="020B0603020202020204" pitchFamily="34" charset="0"/>
                        </a:rPr>
                        <a:t>ESI-MS</a:t>
                      </a:r>
                      <a:r>
                        <a:rPr lang="en-US" sz="1600" b="0" baseline="30000" dirty="0">
                          <a:solidFill>
                            <a:sysClr val="windowText" lastClr="000000"/>
                          </a:solidFill>
                          <a:effectLst/>
                          <a:latin typeface="Avenir Next Cyr Medium" panose="020B0603020202020204" pitchFamily="34" charset="0"/>
                        </a:rPr>
                        <a:t>2</a:t>
                      </a:r>
                      <a:endParaRPr lang="ru-RU" sz="1600" b="0" dirty="0">
                        <a:solidFill>
                          <a:sysClr val="windowText" lastClr="000000"/>
                        </a:solidFill>
                        <a:effectLst/>
                        <a:latin typeface="Avenir Next Cyr Medium" panose="020B06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a:solidFill>
                            <a:sysClr val="windowText" lastClr="000000"/>
                          </a:solidFill>
                          <a:effectLst/>
                          <a:latin typeface="Avenir Next Cyr" panose="020B0503020202020204" pitchFamily="34" charset="0"/>
                        </a:rPr>
                        <a:t>0.88</a:t>
                      </a:r>
                      <a:endParaRPr lang="ru-RU" sz="1600">
                        <a:solidFill>
                          <a:sysClr val="windowText" lastClr="000000"/>
                        </a:solidFill>
                        <a:effectLst/>
                        <a:latin typeface="Avenir Next Cyr" panose="020B05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a:solidFill>
                            <a:sysClr val="windowText" lastClr="000000"/>
                          </a:solidFill>
                          <a:effectLst/>
                          <a:latin typeface="Avenir Next Cyr" panose="020B0503020202020204" pitchFamily="34" charset="0"/>
                        </a:rPr>
                        <a:t>1.00</a:t>
                      </a:r>
                      <a:endParaRPr lang="ru-RU" sz="1600">
                        <a:solidFill>
                          <a:sysClr val="windowText" lastClr="000000"/>
                        </a:solidFill>
                        <a:effectLst/>
                        <a:latin typeface="Avenir Next Cyr" panose="020B05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a:solidFill>
                            <a:sysClr val="windowText" lastClr="000000"/>
                          </a:solidFill>
                          <a:effectLst/>
                          <a:latin typeface="Avenir Next Cyr" panose="020B0503020202020204" pitchFamily="34" charset="0"/>
                        </a:rPr>
                        <a:t>0.71</a:t>
                      </a:r>
                      <a:endParaRPr lang="ru-RU" sz="1600">
                        <a:solidFill>
                          <a:sysClr val="windowText" lastClr="000000"/>
                        </a:solidFill>
                        <a:effectLst/>
                        <a:latin typeface="Avenir Next Cyr" panose="020B05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dirty="0">
                          <a:solidFill>
                            <a:sysClr val="windowText" lastClr="000000"/>
                          </a:solidFill>
                          <a:effectLst/>
                          <a:latin typeface="Avenir Next Cyr" panose="020B0503020202020204" pitchFamily="34" charset="0"/>
                        </a:rPr>
                        <a:t>0.93</a:t>
                      </a:r>
                      <a:endParaRPr lang="ru-RU" sz="1600" dirty="0">
                        <a:solidFill>
                          <a:sysClr val="windowText" lastClr="000000"/>
                        </a:solidFill>
                        <a:effectLst/>
                        <a:latin typeface="Avenir Next Cyr" panose="020B05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a:solidFill>
                            <a:sysClr val="windowText" lastClr="000000"/>
                          </a:solidFill>
                          <a:effectLst/>
                          <a:latin typeface="Avenir Next Cyr" panose="020B0503020202020204" pitchFamily="34" charset="0"/>
                        </a:rPr>
                        <a:t>0.85</a:t>
                      </a:r>
                      <a:endParaRPr lang="ru-RU" sz="1600">
                        <a:solidFill>
                          <a:sysClr val="windowText" lastClr="000000"/>
                        </a:solidFill>
                        <a:effectLst/>
                        <a:latin typeface="Avenir Next Cyr" panose="020B05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dirty="0">
                          <a:solidFill>
                            <a:sysClr val="windowText" lastClr="000000"/>
                          </a:solidFill>
                          <a:effectLst/>
                          <a:latin typeface="Avenir Next Cyr" panose="020B0503020202020204" pitchFamily="34" charset="0"/>
                        </a:rPr>
                        <a:t>1.00</a:t>
                      </a:r>
                      <a:endParaRPr lang="ru-RU" sz="1600" dirty="0">
                        <a:solidFill>
                          <a:sysClr val="windowText" lastClr="000000"/>
                        </a:solidFill>
                        <a:effectLst/>
                        <a:latin typeface="Avenir Next Cyr" panose="020B05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dirty="0">
                          <a:solidFill>
                            <a:srgbClr val="C00000"/>
                          </a:solidFill>
                          <a:effectLst/>
                          <a:latin typeface="Avenir Next Cyr Medium" panose="020B0603020202020204" pitchFamily="34" charset="0"/>
                        </a:rPr>
                        <a:t>0.52</a:t>
                      </a:r>
                      <a:endParaRPr lang="ru-RU" sz="1600" dirty="0">
                        <a:solidFill>
                          <a:srgbClr val="C00000"/>
                        </a:solidFill>
                        <a:effectLst/>
                        <a:latin typeface="Avenir Next Cyr Medium" panose="020B06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dirty="0">
                          <a:solidFill>
                            <a:sysClr val="windowText" lastClr="000000"/>
                          </a:solidFill>
                          <a:effectLst/>
                          <a:latin typeface="Avenir Next Cyr" panose="020B0503020202020204" pitchFamily="34" charset="0"/>
                        </a:rPr>
                        <a:t>0.92</a:t>
                      </a:r>
                      <a:endParaRPr lang="ru-RU" sz="1600" dirty="0">
                        <a:solidFill>
                          <a:sysClr val="windowText" lastClr="000000"/>
                        </a:solidFill>
                        <a:effectLst/>
                        <a:latin typeface="Avenir Next Cyr" panose="020B05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38107732"/>
                  </a:ext>
                </a:extLst>
              </a:tr>
              <a:tr h="583298">
                <a:tc>
                  <a:txBody>
                    <a:bodyPr/>
                    <a:lstStyle/>
                    <a:p>
                      <a:pPr algn="ctr">
                        <a:lnSpc>
                          <a:spcPct val="150000"/>
                        </a:lnSpc>
                        <a:spcAft>
                          <a:spcPts val="0"/>
                        </a:spcAft>
                      </a:pPr>
                      <a:r>
                        <a:rPr lang="en-US" sz="1600" b="0" dirty="0">
                          <a:solidFill>
                            <a:sysClr val="windowText" lastClr="000000"/>
                          </a:solidFill>
                          <a:effectLst/>
                          <a:latin typeface="Avenir Next Cyr Medium" panose="020B0603020202020204" pitchFamily="34" charset="0"/>
                        </a:rPr>
                        <a:t>Combined</a:t>
                      </a:r>
                      <a:endParaRPr lang="ru-RU" sz="1600" b="0" dirty="0">
                        <a:solidFill>
                          <a:sysClr val="windowText" lastClr="000000"/>
                        </a:solidFill>
                        <a:effectLst/>
                        <a:latin typeface="Avenir Next Cyr Medium" panose="020B06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dirty="0">
                          <a:solidFill>
                            <a:sysClr val="windowText" lastClr="000000"/>
                          </a:solidFill>
                          <a:effectLst/>
                          <a:latin typeface="Avenir Next Cyr" panose="020B0503020202020204" pitchFamily="34" charset="0"/>
                        </a:rPr>
                        <a:t>0.89</a:t>
                      </a:r>
                      <a:endParaRPr lang="ru-RU" sz="1600" dirty="0">
                        <a:solidFill>
                          <a:sysClr val="windowText" lastClr="000000"/>
                        </a:solidFill>
                        <a:effectLst/>
                        <a:latin typeface="Avenir Next Cyr" panose="020B05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dirty="0">
                          <a:solidFill>
                            <a:sysClr val="windowText" lastClr="000000"/>
                          </a:solidFill>
                          <a:effectLst/>
                          <a:latin typeface="Avenir Next Cyr" panose="020B0503020202020204" pitchFamily="34" charset="0"/>
                        </a:rPr>
                        <a:t>0.94</a:t>
                      </a:r>
                      <a:endParaRPr lang="ru-RU" sz="1600" dirty="0">
                        <a:solidFill>
                          <a:sysClr val="windowText" lastClr="000000"/>
                        </a:solidFill>
                        <a:effectLst/>
                        <a:latin typeface="Avenir Next Cyr" panose="020B05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a:solidFill>
                            <a:sysClr val="windowText" lastClr="000000"/>
                          </a:solidFill>
                          <a:effectLst/>
                          <a:latin typeface="Avenir Next Cyr" panose="020B0503020202020204" pitchFamily="34" charset="0"/>
                        </a:rPr>
                        <a:t>0.86</a:t>
                      </a:r>
                      <a:endParaRPr lang="ru-RU" sz="1600">
                        <a:solidFill>
                          <a:sysClr val="windowText" lastClr="000000"/>
                        </a:solidFill>
                        <a:effectLst/>
                        <a:latin typeface="Avenir Next Cyr" panose="020B05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a:solidFill>
                            <a:sysClr val="windowText" lastClr="000000"/>
                          </a:solidFill>
                          <a:effectLst/>
                          <a:latin typeface="Avenir Next Cyr" panose="020B0503020202020204" pitchFamily="34" charset="0"/>
                        </a:rPr>
                        <a:t>0.92</a:t>
                      </a:r>
                      <a:endParaRPr lang="ru-RU" sz="1600">
                        <a:solidFill>
                          <a:sysClr val="windowText" lastClr="000000"/>
                        </a:solidFill>
                        <a:effectLst/>
                        <a:latin typeface="Avenir Next Cyr" panose="020B05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dirty="0">
                          <a:solidFill>
                            <a:sysClr val="windowText" lastClr="000000"/>
                          </a:solidFill>
                          <a:effectLst/>
                          <a:latin typeface="Avenir Next Cyr" panose="020B0503020202020204" pitchFamily="34" charset="0"/>
                        </a:rPr>
                        <a:t>0.82</a:t>
                      </a:r>
                      <a:endParaRPr lang="ru-RU" sz="1600" dirty="0">
                        <a:solidFill>
                          <a:sysClr val="windowText" lastClr="000000"/>
                        </a:solidFill>
                        <a:effectLst/>
                        <a:latin typeface="Avenir Next Cyr" panose="020B05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dirty="0">
                          <a:solidFill>
                            <a:sysClr val="windowText" lastClr="000000"/>
                          </a:solidFill>
                          <a:effectLst/>
                          <a:latin typeface="Avenir Next Cyr" panose="020B0503020202020204" pitchFamily="34" charset="0"/>
                        </a:rPr>
                        <a:t>0.91</a:t>
                      </a:r>
                      <a:endParaRPr lang="ru-RU" sz="1600" dirty="0">
                        <a:solidFill>
                          <a:sysClr val="windowText" lastClr="000000"/>
                        </a:solidFill>
                        <a:effectLst/>
                        <a:latin typeface="Avenir Next Cyr" panose="020B05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dirty="0">
                          <a:solidFill>
                            <a:srgbClr val="C00000"/>
                          </a:solidFill>
                          <a:effectLst/>
                          <a:latin typeface="Avenir Next Cyr Medium" panose="020B0603020202020204" pitchFamily="34" charset="0"/>
                        </a:rPr>
                        <a:t>0.72</a:t>
                      </a:r>
                      <a:endParaRPr lang="ru-RU" sz="1600" dirty="0">
                        <a:solidFill>
                          <a:srgbClr val="C00000"/>
                        </a:solidFill>
                        <a:effectLst/>
                        <a:latin typeface="Avenir Next Cyr Medium" panose="020B06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600" dirty="0">
                          <a:solidFill>
                            <a:sysClr val="windowText" lastClr="000000"/>
                          </a:solidFill>
                          <a:effectLst/>
                          <a:latin typeface="Avenir Next Cyr" panose="020B0503020202020204" pitchFamily="34" charset="0"/>
                        </a:rPr>
                        <a:t>0.86</a:t>
                      </a:r>
                      <a:endParaRPr lang="ru-RU" sz="1600" dirty="0">
                        <a:solidFill>
                          <a:sysClr val="windowText" lastClr="000000"/>
                        </a:solidFill>
                        <a:effectLst/>
                        <a:latin typeface="Avenir Next Cyr" panose="020B0503020202020204" pitchFamily="34" charset="0"/>
                        <a:ea typeface="Calibri" panose="020F0502020204030204" pitchFamily="34" charset="0"/>
                        <a:cs typeface="Arial" panose="020B0604020202020204" pitchFamily="34" charset="0"/>
                      </a:endParaRPr>
                    </a:p>
                  </a:txBody>
                  <a:tcPr marL="31995" marR="319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7415287"/>
                  </a:ext>
                </a:extLst>
              </a:tr>
            </a:tbl>
          </a:graphicData>
        </a:graphic>
      </p:graphicFrame>
      <p:sp>
        <p:nvSpPr>
          <p:cNvPr id="5" name="Rectangle 3"/>
          <p:cNvSpPr/>
          <p:nvPr/>
        </p:nvSpPr>
        <p:spPr>
          <a:xfrm>
            <a:off x="0" y="6571014"/>
            <a:ext cx="12192000" cy="27432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Avenir Next Cyr Medium" panose="020B0603020202020204" pitchFamily="34" charset="0"/>
              </a:rPr>
              <a:t>Ziaikin,</a:t>
            </a:r>
            <a:r>
              <a:rPr lang="ru-RU" sz="1600" dirty="0">
                <a:solidFill>
                  <a:schemeClr val="tx1"/>
                </a:solidFill>
                <a:latin typeface="Avenir Next Cyr Medium" panose="020B0603020202020204" pitchFamily="34" charset="0"/>
              </a:rPr>
              <a:t> </a:t>
            </a:r>
            <a:r>
              <a:rPr lang="en-US" sz="1600" dirty="0">
                <a:solidFill>
                  <a:schemeClr val="tx1"/>
                </a:solidFill>
                <a:latin typeface="Avenir Next Cyr Medium" panose="020B0603020202020204" pitchFamily="34" charset="0"/>
              </a:rPr>
              <a:t>Camacho, Peterson, </a:t>
            </a:r>
            <a:r>
              <a:rPr lang="en-US" sz="1600" dirty="0" err="1">
                <a:solidFill>
                  <a:schemeClr val="tx1"/>
                </a:solidFill>
                <a:latin typeface="Avenir Next Cyr Medium" panose="020B0603020202020204" pitchFamily="34" charset="0"/>
              </a:rPr>
              <a:t>Niv</a:t>
            </a:r>
            <a:r>
              <a:rPr lang="en-US" sz="1600" dirty="0">
                <a:solidFill>
                  <a:schemeClr val="tx1"/>
                </a:solidFill>
                <a:latin typeface="Avenir Next Cyr Medium" panose="020B0603020202020204" pitchFamily="34" charset="0"/>
              </a:rPr>
              <a:t>, BitterMasS: predicting bitterness from mass spectra (submitted for publication)</a:t>
            </a:r>
          </a:p>
        </p:txBody>
      </p:sp>
    </p:spTree>
    <p:extLst>
      <p:ext uri="{BB962C8B-B14F-4D97-AF65-F5344CB8AC3E}">
        <p14:creationId xmlns:p14="http://schemas.microsoft.com/office/powerpoint/2010/main" val="2978600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720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venir Next Cyr Medium" panose="020B0603020202020204" pitchFamily="34" charset="0"/>
              </a:rPr>
              <a:t>Which bin size to choose?</a:t>
            </a: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712" y="1513625"/>
            <a:ext cx="9172575" cy="4229100"/>
          </a:xfrm>
          <a:prstGeom prst="rect">
            <a:avLst/>
          </a:prstGeom>
        </p:spPr>
      </p:pic>
      <p:sp>
        <p:nvSpPr>
          <p:cNvPr id="5" name="Rectangle 3"/>
          <p:cNvSpPr/>
          <p:nvPr/>
        </p:nvSpPr>
        <p:spPr>
          <a:xfrm>
            <a:off x="0" y="6571014"/>
            <a:ext cx="12192000" cy="27432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Avenir Next Cyr Medium" panose="020B0603020202020204" pitchFamily="34" charset="0"/>
              </a:rPr>
              <a:t>Ziaikin,</a:t>
            </a:r>
            <a:r>
              <a:rPr lang="ru-RU" sz="1600" dirty="0">
                <a:solidFill>
                  <a:schemeClr val="tx1"/>
                </a:solidFill>
                <a:latin typeface="Avenir Next Cyr Medium" panose="020B0603020202020204" pitchFamily="34" charset="0"/>
              </a:rPr>
              <a:t> </a:t>
            </a:r>
            <a:r>
              <a:rPr lang="en-US" sz="1600" dirty="0">
                <a:solidFill>
                  <a:schemeClr val="tx1"/>
                </a:solidFill>
                <a:latin typeface="Avenir Next Cyr Medium" panose="020B0603020202020204" pitchFamily="34" charset="0"/>
              </a:rPr>
              <a:t>Camacho, Peterson, </a:t>
            </a:r>
            <a:r>
              <a:rPr lang="en-US" sz="1600" dirty="0" err="1">
                <a:solidFill>
                  <a:schemeClr val="tx1"/>
                </a:solidFill>
                <a:latin typeface="Avenir Next Cyr Medium" panose="020B0603020202020204" pitchFamily="34" charset="0"/>
              </a:rPr>
              <a:t>Niv</a:t>
            </a:r>
            <a:r>
              <a:rPr lang="en-US" sz="1600" dirty="0">
                <a:solidFill>
                  <a:schemeClr val="tx1"/>
                </a:solidFill>
                <a:latin typeface="Avenir Next Cyr Medium" panose="020B0603020202020204" pitchFamily="34" charset="0"/>
              </a:rPr>
              <a:t>, BitterMasS: predicting bitterness from mass spectra (submitted for publication)</a:t>
            </a:r>
          </a:p>
        </p:txBody>
      </p:sp>
    </p:spTree>
    <p:extLst>
      <p:ext uri="{BB962C8B-B14F-4D97-AF65-F5344CB8AC3E}">
        <p14:creationId xmlns:p14="http://schemas.microsoft.com/office/powerpoint/2010/main" val="7208750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720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venir Next Cyr Medium" panose="020B0603020202020204" pitchFamily="34" charset="0"/>
              </a:rPr>
              <a:t>Which peak descriptors type to choose?</a:t>
            </a: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4475" y="1513625"/>
            <a:ext cx="9163050" cy="4229100"/>
          </a:xfrm>
          <a:prstGeom prst="rect">
            <a:avLst/>
          </a:prstGeom>
        </p:spPr>
      </p:pic>
      <p:sp>
        <p:nvSpPr>
          <p:cNvPr id="5" name="Rectangle 3"/>
          <p:cNvSpPr/>
          <p:nvPr/>
        </p:nvSpPr>
        <p:spPr>
          <a:xfrm>
            <a:off x="0" y="6571014"/>
            <a:ext cx="12192000" cy="27432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Avenir Next Cyr Medium" panose="020B0603020202020204" pitchFamily="34" charset="0"/>
              </a:rPr>
              <a:t>Ziaikin,</a:t>
            </a:r>
            <a:r>
              <a:rPr lang="ru-RU" sz="1600" dirty="0">
                <a:solidFill>
                  <a:schemeClr val="tx1"/>
                </a:solidFill>
                <a:latin typeface="Avenir Next Cyr Medium" panose="020B0603020202020204" pitchFamily="34" charset="0"/>
              </a:rPr>
              <a:t> </a:t>
            </a:r>
            <a:r>
              <a:rPr lang="en-US" sz="1600" dirty="0">
                <a:solidFill>
                  <a:schemeClr val="tx1"/>
                </a:solidFill>
                <a:latin typeface="Avenir Next Cyr Medium" panose="020B0603020202020204" pitchFamily="34" charset="0"/>
              </a:rPr>
              <a:t>Camacho, Peterson, </a:t>
            </a:r>
            <a:r>
              <a:rPr lang="en-US" sz="1600" dirty="0" err="1">
                <a:solidFill>
                  <a:schemeClr val="tx1"/>
                </a:solidFill>
                <a:latin typeface="Avenir Next Cyr Medium" panose="020B0603020202020204" pitchFamily="34" charset="0"/>
              </a:rPr>
              <a:t>Niv</a:t>
            </a:r>
            <a:r>
              <a:rPr lang="en-US" sz="1600" dirty="0">
                <a:solidFill>
                  <a:schemeClr val="tx1"/>
                </a:solidFill>
                <a:latin typeface="Avenir Next Cyr Medium" panose="020B0603020202020204" pitchFamily="34" charset="0"/>
              </a:rPr>
              <a:t>, BitterMasS: predicting bitterness from mass spectra (submitted for publication)</a:t>
            </a:r>
          </a:p>
        </p:txBody>
      </p:sp>
    </p:spTree>
    <p:extLst>
      <p:ext uri="{BB962C8B-B14F-4D97-AF65-F5344CB8AC3E}">
        <p14:creationId xmlns:p14="http://schemas.microsoft.com/office/powerpoint/2010/main" val="1245551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720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venir Next Cyr Medium" panose="020B0603020202020204" pitchFamily="34" charset="0"/>
              </a:rPr>
              <a:t>More than 1,000 compounds are known to elicit bitter taste</a:t>
            </a:r>
            <a:endParaRPr lang="en-US" sz="3200" dirty="0">
              <a:solidFill>
                <a:schemeClr val="tx1"/>
              </a:solidFill>
              <a:latin typeface="Avenir Next Cyr Medium" panose="020B0603020202020204" pitchFamily="34" charset="0"/>
            </a:endParaRPr>
          </a:p>
        </p:txBody>
      </p:sp>
      <p:pic>
        <p:nvPicPr>
          <p:cNvPr id="16" name="Picture 4">
            <a:extLst>
              <a:ext uri="{FF2B5EF4-FFF2-40B4-BE49-F238E27FC236}">
                <a16:creationId xmlns:a16="http://schemas.microsoft.com/office/drawing/2014/main" id="{60DEB8E3-9606-4C56-BAE2-B15BF14044B6}"/>
              </a:ext>
            </a:extLst>
          </p:cNvPr>
          <p:cNvPicPr>
            <a:picLocks noChangeAspect="1"/>
          </p:cNvPicPr>
          <p:nvPr/>
        </p:nvPicPr>
        <p:blipFill rotWithShape="1">
          <a:blip r:embed="rId3"/>
          <a:srcRect l="18167" t="18234" r="18889" b="9678"/>
          <a:stretch/>
        </p:blipFill>
        <p:spPr>
          <a:xfrm>
            <a:off x="227287" y="1480197"/>
            <a:ext cx="5709303" cy="3678002"/>
          </a:xfrm>
          <a:prstGeom prst="rect">
            <a:avLst/>
          </a:prstGeom>
        </p:spPr>
      </p:pic>
      <p:cxnSp>
        <p:nvCxnSpPr>
          <p:cNvPr id="17" name="Straight Arrow Connector 32"/>
          <p:cNvCxnSpPr/>
          <p:nvPr/>
        </p:nvCxnSpPr>
        <p:spPr>
          <a:xfrm>
            <a:off x="6078241" y="3319198"/>
            <a:ext cx="1020726" cy="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8" name="TextBox 17"/>
          <p:cNvSpPr txBox="1"/>
          <p:nvPr/>
        </p:nvSpPr>
        <p:spPr>
          <a:xfrm>
            <a:off x="7731512" y="4277755"/>
            <a:ext cx="4100251" cy="2277547"/>
          </a:xfrm>
          <a:prstGeom prst="rect">
            <a:avLst/>
          </a:prstGeom>
          <a:noFill/>
        </p:spPr>
        <p:txBody>
          <a:bodyPr wrap="square" rtlCol="0">
            <a:spAutoFit/>
          </a:bodyPr>
          <a:lstStyle/>
          <a:p>
            <a:pPr algn="ctr"/>
            <a:r>
              <a:rPr lang="en-US" sz="2000" dirty="0">
                <a:latin typeface="Avenir Next Cyr Medium" panose="020B0603020202020204" pitchFamily="34" charset="0"/>
              </a:rPr>
              <a:t>Including:</a:t>
            </a:r>
            <a:endParaRPr lang="en-US" sz="2400" dirty="0">
              <a:latin typeface="Avenir Next Cyr Medium" panose="020B0603020202020204" pitchFamily="34" charset="0"/>
            </a:endParaRPr>
          </a:p>
          <a:p>
            <a:pPr algn="ctr"/>
            <a:r>
              <a:rPr lang="en-US" sz="2000" dirty="0">
                <a:solidFill>
                  <a:srgbClr val="D60000"/>
                </a:solidFill>
                <a:latin typeface="Avenir Next Cyr Medium" panose="020B0603020202020204" pitchFamily="34" charset="0"/>
              </a:rPr>
              <a:t>Salts, </a:t>
            </a:r>
            <a:r>
              <a:rPr lang="en-US" sz="2000" dirty="0">
                <a:solidFill>
                  <a:schemeClr val="accent1">
                    <a:lumMod val="75000"/>
                  </a:schemeClr>
                </a:solidFill>
                <a:latin typeface="Avenir Next Cyr Medium" panose="020B0603020202020204" pitchFamily="34" charset="0"/>
              </a:rPr>
              <a:t>Peptides, </a:t>
            </a:r>
            <a:r>
              <a:rPr lang="en-US" sz="2000" dirty="0">
                <a:solidFill>
                  <a:srgbClr val="7030A0"/>
                </a:solidFill>
                <a:latin typeface="Avenir Next Cyr Medium" panose="020B0603020202020204" pitchFamily="34" charset="0"/>
              </a:rPr>
              <a:t>Fatty acids</a:t>
            </a:r>
          </a:p>
          <a:p>
            <a:pPr algn="ctr"/>
            <a:r>
              <a:rPr lang="en-US" sz="2000" dirty="0">
                <a:solidFill>
                  <a:schemeClr val="accent4">
                    <a:lumMod val="75000"/>
                  </a:schemeClr>
                </a:solidFill>
                <a:latin typeface="Avenir Next Cyr Medium" panose="020B0603020202020204" pitchFamily="34" charset="0"/>
              </a:rPr>
              <a:t>Polyphenols, </a:t>
            </a:r>
            <a:r>
              <a:rPr lang="en-US" sz="2000" dirty="0">
                <a:solidFill>
                  <a:schemeClr val="bg2">
                    <a:lumMod val="50000"/>
                  </a:schemeClr>
                </a:solidFill>
                <a:latin typeface="Avenir Next Cyr Medium" panose="020B0603020202020204" pitchFamily="34" charset="0"/>
              </a:rPr>
              <a:t>Flavonoids</a:t>
            </a:r>
          </a:p>
          <a:p>
            <a:pPr algn="ctr"/>
            <a:r>
              <a:rPr lang="en-US" sz="2000" dirty="0" err="1">
                <a:solidFill>
                  <a:srgbClr val="002060"/>
                </a:solidFill>
                <a:latin typeface="Avenir Next Cyr Medium" panose="020B0603020202020204" pitchFamily="34" charset="0"/>
              </a:rPr>
              <a:t>Terpenoids</a:t>
            </a:r>
            <a:endParaRPr lang="en-US" sz="2000" dirty="0">
              <a:solidFill>
                <a:srgbClr val="002060"/>
              </a:solidFill>
              <a:latin typeface="Avenir Next Cyr Medium" panose="020B0603020202020204" pitchFamily="34" charset="0"/>
            </a:endParaRPr>
          </a:p>
          <a:p>
            <a:pPr algn="ctr"/>
            <a:r>
              <a:rPr lang="en-US" sz="2000" dirty="0">
                <a:solidFill>
                  <a:schemeClr val="accent2">
                    <a:lumMod val="50000"/>
                  </a:schemeClr>
                </a:solidFill>
                <a:latin typeface="Avenir Next Cyr Medium" panose="020B0603020202020204" pitchFamily="34" charset="0"/>
              </a:rPr>
              <a:t>Glycosides</a:t>
            </a:r>
          </a:p>
          <a:p>
            <a:pPr algn="ctr"/>
            <a:r>
              <a:rPr lang="en-US" sz="2000" dirty="0">
                <a:latin typeface="Avenir Next Cyr Medium" panose="020B0603020202020204" pitchFamily="34" charset="0"/>
              </a:rPr>
              <a:t>And many more…</a:t>
            </a:r>
          </a:p>
          <a:p>
            <a:endParaRPr lang="en-US" dirty="0"/>
          </a:p>
        </p:txBody>
      </p:sp>
      <p:pic>
        <p:nvPicPr>
          <p:cNvPr id="22" name="Picture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4813" y="1083780"/>
            <a:ext cx="1924493" cy="1924493"/>
          </a:xfrm>
          <a:prstGeom prst="rect">
            <a:avLst/>
          </a:prstGeom>
        </p:spPr>
      </p:pic>
      <p:pic>
        <p:nvPicPr>
          <p:cNvPr id="23" name="Picture 39"/>
          <p:cNvPicPr>
            <a:picLocks noChangeAspect="1"/>
          </p:cNvPicPr>
          <p:nvPr/>
        </p:nvPicPr>
        <p:blipFill rotWithShape="1">
          <a:blip r:embed="rId5">
            <a:extLst>
              <a:ext uri="{28A0092B-C50C-407E-A947-70E740481C1C}">
                <a14:useLocalDpi xmlns:a14="http://schemas.microsoft.com/office/drawing/2010/main" val="0"/>
              </a:ext>
            </a:extLst>
          </a:blip>
          <a:srcRect t="31768" b="27473"/>
          <a:stretch/>
        </p:blipFill>
        <p:spPr>
          <a:xfrm>
            <a:off x="9712607" y="1349595"/>
            <a:ext cx="2321676" cy="946298"/>
          </a:xfrm>
          <a:prstGeom prst="rect">
            <a:avLst/>
          </a:prstGeom>
        </p:spPr>
      </p:pic>
      <p:pic>
        <p:nvPicPr>
          <p:cNvPr id="24"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5897" y="2243873"/>
            <a:ext cx="1211483" cy="1211483"/>
          </a:xfrm>
          <a:prstGeom prst="rect">
            <a:avLst/>
          </a:prstGeom>
        </p:spPr>
      </p:pic>
      <p:pic>
        <p:nvPicPr>
          <p:cNvPr id="25" name="Picture 42"/>
          <p:cNvPicPr>
            <a:picLocks noChangeAspect="1"/>
          </p:cNvPicPr>
          <p:nvPr/>
        </p:nvPicPr>
        <p:blipFill rotWithShape="1">
          <a:blip r:embed="rId7">
            <a:extLst>
              <a:ext uri="{28A0092B-C50C-407E-A947-70E740481C1C}">
                <a14:useLocalDpi xmlns:a14="http://schemas.microsoft.com/office/drawing/2010/main" val="0"/>
              </a:ext>
            </a:extLst>
          </a:blip>
          <a:srcRect t="26522" b="29941"/>
          <a:stretch/>
        </p:blipFill>
        <p:spPr>
          <a:xfrm>
            <a:off x="7527851" y="3305985"/>
            <a:ext cx="2124740" cy="925032"/>
          </a:xfrm>
          <a:prstGeom prst="rect">
            <a:avLst/>
          </a:prstGeom>
        </p:spPr>
      </p:pic>
      <p:pic>
        <p:nvPicPr>
          <p:cNvPr id="27" name="Picture 4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34624" y="3118292"/>
            <a:ext cx="1968500"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0" y="6260088"/>
            <a:ext cx="8628993" cy="307777"/>
          </a:xfrm>
          <a:prstGeom prst="rect">
            <a:avLst/>
          </a:prstGeom>
        </p:spPr>
        <p:txBody>
          <a:bodyPr wrap="square">
            <a:spAutoFit/>
          </a:bodyPr>
          <a:lstStyle/>
          <a:p>
            <a:r>
              <a:rPr lang="en-US" sz="1400" dirty="0">
                <a:latin typeface="Avenir Next Cyr Medium" panose="020B0603020202020204" pitchFamily="34" charset="0"/>
              </a:rPr>
              <a:t>Dagan-Wiener A. </a:t>
            </a:r>
            <a:r>
              <a:rPr lang="en-US" sz="1400" dirty="0">
                <a:latin typeface="Avenir Next Cyr" panose="020B0503020202020204" pitchFamily="34" charset="0"/>
              </a:rPr>
              <a:t>et al. </a:t>
            </a:r>
            <a:r>
              <a:rPr lang="en-US" sz="1400" dirty="0" err="1">
                <a:latin typeface="Avenir Next Cyr" panose="020B0503020202020204" pitchFamily="34" charset="0"/>
              </a:rPr>
              <a:t>BitterDB</a:t>
            </a:r>
            <a:r>
              <a:rPr lang="en-US" sz="1400" dirty="0">
                <a:latin typeface="Avenir Next Cyr" panose="020B0503020202020204" pitchFamily="34" charset="0"/>
              </a:rPr>
              <a:t>: taste ligands and receptors database in 2019, </a:t>
            </a:r>
            <a:r>
              <a:rPr lang="en-US" sz="1400" dirty="0">
                <a:latin typeface="Avenir Next Cyr Medium" panose="020B0603020202020204" pitchFamily="34" charset="0"/>
              </a:rPr>
              <a:t>Nucleic Acids Res.</a:t>
            </a:r>
            <a:r>
              <a:rPr lang="en-US" sz="1400" dirty="0">
                <a:latin typeface="Avenir Next Cyr" panose="020B0503020202020204" pitchFamily="34" charset="0"/>
              </a:rPr>
              <a:t>, </a:t>
            </a:r>
            <a:r>
              <a:rPr lang="en-US" sz="1400" dirty="0">
                <a:latin typeface="Avenir Next Cyr Medium" panose="020B0603020202020204" pitchFamily="34" charset="0"/>
              </a:rPr>
              <a:t>2019</a:t>
            </a:r>
          </a:p>
        </p:txBody>
      </p:sp>
    </p:spTree>
    <p:extLst>
      <p:ext uri="{BB962C8B-B14F-4D97-AF65-F5344CB8AC3E}">
        <p14:creationId xmlns:p14="http://schemas.microsoft.com/office/powerpoint/2010/main" val="335923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720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venir Next Cyr Medium" panose="020B0603020202020204" pitchFamily="34" charset="0"/>
              </a:rPr>
              <a:t>Humans can recognize 5-6 basic taste modalities</a:t>
            </a:r>
            <a:endParaRPr lang="en-US" sz="3200" dirty="0">
              <a:solidFill>
                <a:schemeClr val="tx1"/>
              </a:solidFill>
              <a:latin typeface="Avenir Next Cyr Medium" panose="020B0603020202020204" pitchFamily="34" charset="0"/>
            </a:endParaRPr>
          </a:p>
        </p:txBody>
      </p:sp>
      <p:pic>
        <p:nvPicPr>
          <p:cNvPr id="18" name="Picture 13">
            <a:extLst>
              <a:ext uri="{FF2B5EF4-FFF2-40B4-BE49-F238E27FC236}">
                <a16:creationId xmlns:a16="http://schemas.microsoft.com/office/drawing/2014/main" id="{19F71479-1EF4-4808-8D7E-B5D656AF7E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70950" y="5747832"/>
            <a:ext cx="1234773" cy="823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descr="×ª××¦××ª ×ª××× × ×¢×××¨ âªhoneyâ¬â">
            <a:extLst>
              <a:ext uri="{FF2B5EF4-FFF2-40B4-BE49-F238E27FC236}">
                <a16:creationId xmlns:a16="http://schemas.microsoft.com/office/drawing/2014/main" id="{900C3061-FA48-4C88-83C5-3A5C15117E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4349" y="1260526"/>
            <a:ext cx="1891930" cy="173831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0" descr="×ª××¦××ª ×ª××× × ×¢×××¨ âªbroccoliâ¬â">
            <a:extLst>
              <a:ext uri="{FF2B5EF4-FFF2-40B4-BE49-F238E27FC236}">
                <a16:creationId xmlns:a16="http://schemas.microsoft.com/office/drawing/2014/main" id="{57E45374-96E1-4EE7-998D-CD1A77B0B19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246744">
            <a:off x="10206788" y="4891626"/>
            <a:ext cx="1204527" cy="90339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descr="×ª××¦××ª ×ª××× × ×¢×××¨ âªlemonâ¬â">
            <a:extLst>
              <a:ext uri="{FF2B5EF4-FFF2-40B4-BE49-F238E27FC236}">
                <a16:creationId xmlns:a16="http://schemas.microsoft.com/office/drawing/2014/main" id="{75181830-21EA-441D-8C93-9D44AA5675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7405" y="4790069"/>
            <a:ext cx="1332754" cy="133275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ª××¦××ª ×ª××× × ×¢×××¨ âªmeatâ¬â">
            <a:extLst>
              <a:ext uri="{FF2B5EF4-FFF2-40B4-BE49-F238E27FC236}">
                <a16:creationId xmlns:a16="http://schemas.microsoft.com/office/drawing/2014/main" id="{CCA38B3C-F2A8-4C55-8F98-1F192BE6D01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663" r="16787"/>
          <a:stretch/>
        </p:blipFill>
        <p:spPr bwMode="auto">
          <a:xfrm>
            <a:off x="4915768" y="1394191"/>
            <a:ext cx="1328118" cy="96893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ª××¦××ª ×ª××× × ×¢×××¨ âªtunaâ¬â">
            <a:extLst>
              <a:ext uri="{FF2B5EF4-FFF2-40B4-BE49-F238E27FC236}">
                <a16:creationId xmlns:a16="http://schemas.microsoft.com/office/drawing/2014/main" id="{5898AAEF-41FC-4E12-9B3B-5135ABDD48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749365">
            <a:off x="4868230" y="2023488"/>
            <a:ext cx="2280397" cy="105727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ª××¦××ª ×ª××× × ×¢×××¨ âªcoca colaâ¬â">
            <a:extLst>
              <a:ext uri="{FF2B5EF4-FFF2-40B4-BE49-F238E27FC236}">
                <a16:creationId xmlns:a16="http://schemas.microsoft.com/office/drawing/2014/main" id="{DAE69032-B143-4363-98C7-E2DCFC5CB53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9993" r="23047"/>
          <a:stretch/>
        </p:blipFill>
        <p:spPr bwMode="auto">
          <a:xfrm>
            <a:off x="3714170" y="1698683"/>
            <a:ext cx="623972" cy="157638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ª××¦××ª ×ª××× × ×¢×××¨ âªsaltâ¬â">
            <a:extLst>
              <a:ext uri="{FF2B5EF4-FFF2-40B4-BE49-F238E27FC236}">
                <a16:creationId xmlns:a16="http://schemas.microsoft.com/office/drawing/2014/main" id="{2BCFEC04-FD00-44EE-AA80-4B5119D085A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66647" y="4442355"/>
            <a:ext cx="1479623" cy="1759746"/>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מחבר ישר 6">
            <a:extLst>
              <a:ext uri="{FF2B5EF4-FFF2-40B4-BE49-F238E27FC236}">
                <a16:creationId xmlns:a16="http://schemas.microsoft.com/office/drawing/2014/main" id="{7549394D-3B73-4CD1-A7F7-8E8601A277E2}"/>
              </a:ext>
            </a:extLst>
          </p:cNvPr>
          <p:cNvCxnSpPr>
            <a:cxnSpLocks/>
          </p:cNvCxnSpPr>
          <p:nvPr/>
        </p:nvCxnSpPr>
        <p:spPr>
          <a:xfrm>
            <a:off x="4525177" y="1007925"/>
            <a:ext cx="514896" cy="5467839"/>
          </a:xfrm>
          <a:prstGeom prst="line">
            <a:avLst/>
          </a:prstGeom>
          <a:ln w="19050"/>
        </p:spPr>
        <p:style>
          <a:lnRef idx="1">
            <a:schemeClr val="dk1"/>
          </a:lnRef>
          <a:fillRef idx="0">
            <a:schemeClr val="dk1"/>
          </a:fillRef>
          <a:effectRef idx="0">
            <a:schemeClr val="dk1"/>
          </a:effectRef>
          <a:fontRef idx="minor">
            <a:schemeClr val="tx1"/>
          </a:fontRef>
        </p:style>
      </p:cxnSp>
      <p:cxnSp>
        <p:nvCxnSpPr>
          <p:cNvPr id="28" name="מחבר ישר 20">
            <a:extLst>
              <a:ext uri="{FF2B5EF4-FFF2-40B4-BE49-F238E27FC236}">
                <a16:creationId xmlns:a16="http://schemas.microsoft.com/office/drawing/2014/main" id="{444C11C4-4A59-49F5-B8C3-A9828B6C8C00}"/>
              </a:ext>
            </a:extLst>
          </p:cNvPr>
          <p:cNvCxnSpPr>
            <a:cxnSpLocks/>
          </p:cNvCxnSpPr>
          <p:nvPr/>
        </p:nvCxnSpPr>
        <p:spPr>
          <a:xfrm flipH="1">
            <a:off x="1949215" y="2124276"/>
            <a:ext cx="5875538" cy="3052402"/>
          </a:xfrm>
          <a:prstGeom prst="line">
            <a:avLst/>
          </a:prstGeom>
          <a:ln w="19050"/>
        </p:spPr>
        <p:style>
          <a:lnRef idx="1">
            <a:schemeClr val="dk1"/>
          </a:lnRef>
          <a:fillRef idx="0">
            <a:schemeClr val="dk1"/>
          </a:fillRef>
          <a:effectRef idx="0">
            <a:schemeClr val="dk1"/>
          </a:effectRef>
          <a:fontRef idx="minor">
            <a:schemeClr val="tx1"/>
          </a:fontRef>
        </p:style>
      </p:cxnSp>
      <p:cxnSp>
        <p:nvCxnSpPr>
          <p:cNvPr id="29" name="מחבר ישר 24">
            <a:extLst>
              <a:ext uri="{FF2B5EF4-FFF2-40B4-BE49-F238E27FC236}">
                <a16:creationId xmlns:a16="http://schemas.microsoft.com/office/drawing/2014/main" id="{C7A9EE3B-5962-4252-BBAF-2575C3ABC994}"/>
              </a:ext>
            </a:extLst>
          </p:cNvPr>
          <p:cNvCxnSpPr>
            <a:cxnSpLocks/>
          </p:cNvCxnSpPr>
          <p:nvPr/>
        </p:nvCxnSpPr>
        <p:spPr>
          <a:xfrm>
            <a:off x="1866129" y="2349288"/>
            <a:ext cx="6041231" cy="2902814"/>
          </a:xfrm>
          <a:prstGeom prst="line">
            <a:avLst/>
          </a:prstGeom>
          <a:ln w="19050"/>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E35D446F-0E19-41E6-8997-E38ADD837169}"/>
              </a:ext>
            </a:extLst>
          </p:cNvPr>
          <p:cNvSpPr txBox="1"/>
          <p:nvPr/>
        </p:nvSpPr>
        <p:spPr>
          <a:xfrm rot="19448536">
            <a:off x="1842791" y="1200292"/>
            <a:ext cx="1195578" cy="523220"/>
          </a:xfrm>
          <a:prstGeom prst="rect">
            <a:avLst/>
          </a:prstGeom>
          <a:noFill/>
        </p:spPr>
        <p:txBody>
          <a:bodyPr wrap="square" rtlCol="1">
            <a:spAutoFit/>
          </a:bodyPr>
          <a:lstStyle/>
          <a:p>
            <a:pPr algn="ctr"/>
            <a:r>
              <a:rPr lang="en-US" sz="2800" dirty="0">
                <a:solidFill>
                  <a:schemeClr val="accent4">
                    <a:lumMod val="50000"/>
                  </a:schemeClr>
                </a:solidFill>
                <a:latin typeface="Avenir Next Cyr Medium" panose="020B0603020202020204" pitchFamily="34" charset="0"/>
              </a:rPr>
              <a:t>Sweet</a:t>
            </a:r>
            <a:endParaRPr lang="he-IL" sz="2800" dirty="0">
              <a:solidFill>
                <a:schemeClr val="accent4">
                  <a:lumMod val="50000"/>
                </a:schemeClr>
              </a:solidFill>
              <a:latin typeface="Avenir Next Cyr Medium" panose="020B0603020202020204" pitchFamily="34" charset="0"/>
            </a:endParaRPr>
          </a:p>
        </p:txBody>
      </p:sp>
      <p:sp>
        <p:nvSpPr>
          <p:cNvPr id="32" name="TextBox 31">
            <a:extLst>
              <a:ext uri="{FF2B5EF4-FFF2-40B4-BE49-F238E27FC236}">
                <a16:creationId xmlns:a16="http://schemas.microsoft.com/office/drawing/2014/main" id="{0F244488-77F0-46AB-A1A4-AB8F50631691}"/>
              </a:ext>
            </a:extLst>
          </p:cNvPr>
          <p:cNvSpPr txBox="1"/>
          <p:nvPr/>
        </p:nvSpPr>
        <p:spPr>
          <a:xfrm rot="811359">
            <a:off x="5621237" y="730315"/>
            <a:ext cx="1425725" cy="523220"/>
          </a:xfrm>
          <a:prstGeom prst="rect">
            <a:avLst/>
          </a:prstGeom>
          <a:noFill/>
        </p:spPr>
        <p:txBody>
          <a:bodyPr wrap="square" rtlCol="1">
            <a:spAutoFit/>
          </a:bodyPr>
          <a:lstStyle/>
          <a:p>
            <a:pPr algn="ctr"/>
            <a:r>
              <a:rPr lang="en-US" sz="2800" dirty="0">
                <a:solidFill>
                  <a:schemeClr val="accent6">
                    <a:lumMod val="50000"/>
                  </a:schemeClr>
                </a:solidFill>
                <a:latin typeface="Avenir Next Cyr Medium" panose="020B0603020202020204" pitchFamily="34" charset="0"/>
              </a:rPr>
              <a:t>Umami</a:t>
            </a:r>
            <a:endParaRPr lang="he-IL" sz="2800" dirty="0">
              <a:solidFill>
                <a:schemeClr val="accent6">
                  <a:lumMod val="50000"/>
                </a:schemeClr>
              </a:solidFill>
              <a:latin typeface="Avenir Next Cyr Medium" panose="020B0603020202020204" pitchFamily="34" charset="0"/>
            </a:endParaRPr>
          </a:p>
        </p:txBody>
      </p:sp>
      <p:sp>
        <p:nvSpPr>
          <p:cNvPr id="33" name="TextBox 32">
            <a:extLst>
              <a:ext uri="{FF2B5EF4-FFF2-40B4-BE49-F238E27FC236}">
                <a16:creationId xmlns:a16="http://schemas.microsoft.com/office/drawing/2014/main" id="{477B99E4-0581-4186-9CB7-5DEC577514C9}"/>
              </a:ext>
            </a:extLst>
          </p:cNvPr>
          <p:cNvSpPr txBox="1"/>
          <p:nvPr/>
        </p:nvSpPr>
        <p:spPr>
          <a:xfrm>
            <a:off x="8425746" y="2385104"/>
            <a:ext cx="1425725" cy="523220"/>
          </a:xfrm>
          <a:prstGeom prst="rect">
            <a:avLst/>
          </a:prstGeom>
          <a:noFill/>
        </p:spPr>
        <p:txBody>
          <a:bodyPr wrap="square" rtlCol="1">
            <a:spAutoFit/>
          </a:bodyPr>
          <a:lstStyle/>
          <a:p>
            <a:pPr algn="ctr"/>
            <a:r>
              <a:rPr lang="en-US" sz="2800" dirty="0">
                <a:solidFill>
                  <a:schemeClr val="accent3">
                    <a:lumMod val="50000"/>
                  </a:schemeClr>
                </a:solidFill>
                <a:latin typeface="Avenir Next Cyr Medium" panose="020B0603020202020204" pitchFamily="34" charset="0"/>
              </a:rPr>
              <a:t>Bitter</a:t>
            </a:r>
            <a:endParaRPr lang="he-IL" sz="2800" dirty="0">
              <a:solidFill>
                <a:schemeClr val="accent3">
                  <a:lumMod val="50000"/>
                </a:schemeClr>
              </a:solidFill>
              <a:latin typeface="Avenir Next Cyr Medium" panose="020B0603020202020204" pitchFamily="34" charset="0"/>
            </a:endParaRPr>
          </a:p>
        </p:txBody>
      </p:sp>
      <p:sp>
        <p:nvSpPr>
          <p:cNvPr id="35" name="TextBox 34">
            <a:extLst>
              <a:ext uri="{FF2B5EF4-FFF2-40B4-BE49-F238E27FC236}">
                <a16:creationId xmlns:a16="http://schemas.microsoft.com/office/drawing/2014/main" id="{E3833FFD-DB00-4FC8-8460-935764CC0952}"/>
              </a:ext>
            </a:extLst>
          </p:cNvPr>
          <p:cNvSpPr txBox="1"/>
          <p:nvPr/>
        </p:nvSpPr>
        <p:spPr>
          <a:xfrm>
            <a:off x="0" y="3455307"/>
            <a:ext cx="2073481" cy="523220"/>
          </a:xfrm>
          <a:prstGeom prst="rect">
            <a:avLst/>
          </a:prstGeom>
          <a:noFill/>
        </p:spPr>
        <p:txBody>
          <a:bodyPr wrap="square" rtlCol="1">
            <a:spAutoFit/>
          </a:bodyPr>
          <a:lstStyle/>
          <a:p>
            <a:pPr algn="ctr"/>
            <a:r>
              <a:rPr lang="en-US" sz="2800" dirty="0">
                <a:solidFill>
                  <a:schemeClr val="bg1">
                    <a:lumMod val="50000"/>
                  </a:schemeClr>
                </a:solidFill>
                <a:latin typeface="Avenir Next Cyr Medium" panose="020B0603020202020204" pitchFamily="34" charset="0"/>
              </a:rPr>
              <a:t>Fat</a:t>
            </a:r>
            <a:endParaRPr lang="he-IL" sz="2800" dirty="0">
              <a:solidFill>
                <a:schemeClr val="bg1">
                  <a:lumMod val="50000"/>
                </a:schemeClr>
              </a:solidFill>
              <a:latin typeface="Avenir Next Cyr Medium" panose="020B0603020202020204" pitchFamily="34" charset="0"/>
            </a:endParaRPr>
          </a:p>
        </p:txBody>
      </p:sp>
      <p:pic>
        <p:nvPicPr>
          <p:cNvPr id="36" name="Picture 22" descr="×ª××¦××ª ×ª××× × ×¢×××¨ âªcoffeeâ¬â">
            <a:extLst>
              <a:ext uri="{FF2B5EF4-FFF2-40B4-BE49-F238E27FC236}">
                <a16:creationId xmlns:a16="http://schemas.microsoft.com/office/drawing/2014/main" id="{EFF2F47A-8807-4C1A-9DC1-167FE0707D9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8036" r="12634" b="13539"/>
          <a:stretch/>
        </p:blipFill>
        <p:spPr bwMode="auto">
          <a:xfrm>
            <a:off x="6802746" y="3547634"/>
            <a:ext cx="1392142" cy="1136486"/>
          </a:xfrm>
          <a:prstGeom prst="rect">
            <a:avLst/>
          </a:prstGeom>
          <a:noFill/>
          <a:extLst>
            <a:ext uri="{909E8E84-426E-40DD-AFC4-6F175D3DCCD1}">
              <a14:hiddenFill xmlns:a14="http://schemas.microsoft.com/office/drawing/2010/main">
                <a:solidFill>
                  <a:srgbClr val="FFFFFF"/>
                </a:solidFill>
              </a14:hiddenFill>
            </a:ext>
          </a:extLst>
        </p:spPr>
      </p:pic>
      <p:sp>
        <p:nvSpPr>
          <p:cNvPr id="37" name="אליפסה 3">
            <a:extLst>
              <a:ext uri="{FF2B5EF4-FFF2-40B4-BE49-F238E27FC236}">
                <a16:creationId xmlns:a16="http://schemas.microsoft.com/office/drawing/2014/main" id="{46E73A4C-FFE4-412F-BA30-A79AED2F14E8}"/>
              </a:ext>
            </a:extLst>
          </p:cNvPr>
          <p:cNvSpPr/>
          <p:nvPr/>
        </p:nvSpPr>
        <p:spPr>
          <a:xfrm>
            <a:off x="1382734" y="1007925"/>
            <a:ext cx="7191375" cy="5467839"/>
          </a:xfrm>
          <a:prstGeom prst="ellipse">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1" anchor="ctr"/>
          <a:lstStyle/>
          <a:p>
            <a:pPr algn="ctr"/>
            <a:endParaRPr lang="he-IL"/>
          </a:p>
        </p:txBody>
      </p:sp>
      <p:pic>
        <p:nvPicPr>
          <p:cNvPr id="38" name="Picture 8" descr="×ª××¦××ª ×ª××× × ×¢×××¨ âªpillâ¬â"/>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04603" y="3197509"/>
            <a:ext cx="924765" cy="92476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ª××¦××ª ×ª××× × ×¢×××¨ ×©×× ×××ª"/>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7573" r="21055"/>
          <a:stretch/>
        </p:blipFill>
        <p:spPr bwMode="auto">
          <a:xfrm>
            <a:off x="2541225" y="3317634"/>
            <a:ext cx="1027416" cy="103570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ª××¦××ª ×ª××× × ×¢×××¨ ××××"/>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13389" y="2847565"/>
            <a:ext cx="1282517" cy="855011"/>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מחבר חץ ישר 2">
            <a:extLst>
              <a:ext uri="{FF2B5EF4-FFF2-40B4-BE49-F238E27FC236}">
                <a16:creationId xmlns:a16="http://schemas.microsoft.com/office/drawing/2014/main" id="{995FB333-8400-4BAC-B832-0C37873C3FBC}"/>
              </a:ext>
            </a:extLst>
          </p:cNvPr>
          <p:cNvCxnSpPr>
            <a:cxnSpLocks/>
          </p:cNvCxnSpPr>
          <p:nvPr/>
        </p:nvCxnSpPr>
        <p:spPr>
          <a:xfrm>
            <a:off x="9021575" y="2922939"/>
            <a:ext cx="763398" cy="590550"/>
          </a:xfrm>
          <a:prstGeom prst="straightConnector1">
            <a:avLst/>
          </a:prstGeom>
          <a:ln w="28575">
            <a:solidFill>
              <a:schemeClr val="tx1"/>
            </a:solidFill>
            <a:tailEnd type="triangle"/>
          </a:ln>
        </p:spPr>
        <p:style>
          <a:lnRef idx="1">
            <a:schemeClr val="accent6"/>
          </a:lnRef>
          <a:fillRef idx="0">
            <a:schemeClr val="accent6"/>
          </a:fillRef>
          <a:effectRef idx="0">
            <a:schemeClr val="accent6"/>
          </a:effectRef>
          <a:fontRef idx="minor">
            <a:schemeClr val="tx1"/>
          </a:fontRef>
        </p:style>
      </p:cxnSp>
      <p:sp>
        <p:nvSpPr>
          <p:cNvPr id="42" name="TextBox 58">
            <a:extLst>
              <a:ext uri="{FF2B5EF4-FFF2-40B4-BE49-F238E27FC236}">
                <a16:creationId xmlns:a16="http://schemas.microsoft.com/office/drawing/2014/main" id="{BB398242-F6FE-492E-8D22-1E9AAB12B1F0}"/>
              </a:ext>
            </a:extLst>
          </p:cNvPr>
          <p:cNvSpPr txBox="1"/>
          <p:nvPr/>
        </p:nvSpPr>
        <p:spPr>
          <a:xfrm>
            <a:off x="8769966" y="3564370"/>
            <a:ext cx="2934113" cy="1384995"/>
          </a:xfrm>
          <a:prstGeom prst="rect">
            <a:avLst/>
          </a:prstGeom>
          <a:noFill/>
        </p:spPr>
        <p:txBody>
          <a:bodyPr wrap="square" rtlCol="1">
            <a:spAutoFit/>
          </a:bodyPr>
          <a:lstStyle/>
          <a:p>
            <a:pPr algn="ctr"/>
            <a:r>
              <a:rPr lang="en-US" sz="2800" dirty="0">
                <a:solidFill>
                  <a:sysClr val="windowText" lastClr="000000"/>
                </a:solidFill>
                <a:latin typeface="Avenir Next Cyr Medium" panose="020B0603020202020204" pitchFamily="34" charset="0"/>
              </a:rPr>
              <a:t>Many health-beneficial compounds</a:t>
            </a:r>
            <a:endParaRPr lang="he-IL" sz="2800" dirty="0">
              <a:solidFill>
                <a:sysClr val="windowText" lastClr="000000"/>
              </a:solidFill>
              <a:latin typeface="Avenir Next Cyr Medium" panose="020B0603020202020204" pitchFamily="34" charset="0"/>
            </a:endParaRPr>
          </a:p>
        </p:txBody>
      </p:sp>
      <p:pic>
        <p:nvPicPr>
          <p:cNvPr id="43" name="Picture 9">
            <a:extLst>
              <a:ext uri="{FF2B5EF4-FFF2-40B4-BE49-F238E27FC236}">
                <a16:creationId xmlns:a16="http://schemas.microsoft.com/office/drawing/2014/main" id="{E9295CEB-8FEF-4889-A0EC-A33DE671131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156198" y="5188302"/>
            <a:ext cx="1366838" cy="132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8">
            <a:extLst>
              <a:ext uri="{FF2B5EF4-FFF2-40B4-BE49-F238E27FC236}">
                <a16:creationId xmlns:a16="http://schemas.microsoft.com/office/drawing/2014/main" id="{4461E16D-F881-4326-91B9-2883B6297F06}"/>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061474" y="2532414"/>
            <a:ext cx="1008999"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TextBox 44">
            <a:extLst>
              <a:ext uri="{FF2B5EF4-FFF2-40B4-BE49-F238E27FC236}">
                <a16:creationId xmlns:a16="http://schemas.microsoft.com/office/drawing/2014/main" id="{AFCAD864-54C6-482C-BAA7-28A93CED3451}"/>
              </a:ext>
            </a:extLst>
          </p:cNvPr>
          <p:cNvSpPr txBox="1"/>
          <p:nvPr/>
        </p:nvSpPr>
        <p:spPr>
          <a:xfrm rot="1496053">
            <a:off x="2291078" y="5996680"/>
            <a:ext cx="1425725" cy="523220"/>
          </a:xfrm>
          <a:prstGeom prst="rect">
            <a:avLst/>
          </a:prstGeom>
          <a:noFill/>
        </p:spPr>
        <p:txBody>
          <a:bodyPr wrap="square" rtlCol="1">
            <a:spAutoFit/>
          </a:bodyPr>
          <a:lstStyle/>
          <a:p>
            <a:pPr algn="ctr"/>
            <a:r>
              <a:rPr lang="en-US" sz="2800" dirty="0">
                <a:latin typeface="Avenir Next Cyr Medium" panose="020B0603020202020204" pitchFamily="34" charset="0"/>
              </a:rPr>
              <a:t>Salty</a:t>
            </a:r>
            <a:endParaRPr lang="he-IL" sz="2800" dirty="0">
              <a:latin typeface="Avenir Next Cyr Medium" panose="020B0603020202020204" pitchFamily="34" charset="0"/>
            </a:endParaRPr>
          </a:p>
        </p:txBody>
      </p:sp>
      <p:sp>
        <p:nvSpPr>
          <p:cNvPr id="46" name="TextBox 45">
            <a:extLst>
              <a:ext uri="{FF2B5EF4-FFF2-40B4-BE49-F238E27FC236}">
                <a16:creationId xmlns:a16="http://schemas.microsoft.com/office/drawing/2014/main" id="{6CED89A7-C841-4D5B-A29C-1A55A0F5E0AB}"/>
              </a:ext>
            </a:extLst>
          </p:cNvPr>
          <p:cNvSpPr txBox="1"/>
          <p:nvPr/>
        </p:nvSpPr>
        <p:spPr>
          <a:xfrm rot="20146773">
            <a:off x="6344779" y="5969718"/>
            <a:ext cx="1425725" cy="523220"/>
          </a:xfrm>
          <a:prstGeom prst="rect">
            <a:avLst/>
          </a:prstGeom>
          <a:noFill/>
        </p:spPr>
        <p:txBody>
          <a:bodyPr wrap="square" rtlCol="1">
            <a:spAutoFit/>
          </a:bodyPr>
          <a:lstStyle/>
          <a:p>
            <a:pPr algn="ctr"/>
            <a:r>
              <a:rPr lang="en-US" sz="2800" dirty="0">
                <a:solidFill>
                  <a:schemeClr val="accent3">
                    <a:lumMod val="50000"/>
                  </a:schemeClr>
                </a:solidFill>
                <a:latin typeface="Avenir Next Cyr Medium" panose="020B0603020202020204" pitchFamily="34" charset="0"/>
              </a:rPr>
              <a:t>Sour</a:t>
            </a:r>
            <a:endParaRPr lang="he-IL" sz="2800" dirty="0">
              <a:solidFill>
                <a:schemeClr val="accent3">
                  <a:lumMod val="50000"/>
                </a:schemeClr>
              </a:solidFill>
              <a:latin typeface="Avenir Next Cyr Medium" panose="020B0603020202020204" pitchFamily="34" charset="0"/>
            </a:endParaRPr>
          </a:p>
        </p:txBody>
      </p:sp>
    </p:spTree>
    <p:extLst>
      <p:ext uri="{BB962C8B-B14F-4D97-AF65-F5344CB8AC3E}">
        <p14:creationId xmlns:p14="http://schemas.microsoft.com/office/powerpoint/2010/main" val="268686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720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venir Next Cyr Medium" panose="020B0603020202020204" pitchFamily="34" charset="0"/>
              </a:rPr>
              <a:t>Introduction</a:t>
            </a:r>
            <a:endParaRPr lang="en-US" sz="3200" dirty="0">
              <a:solidFill>
                <a:schemeClr val="tx1"/>
              </a:solidFill>
              <a:latin typeface="Avenir Next Cyr Medium" panose="020B0603020202020204" pitchFamily="34" charset="0"/>
            </a:endParaRPr>
          </a:p>
        </p:txBody>
      </p:sp>
      <p:pic>
        <p:nvPicPr>
          <p:cNvPr id="12" name="Picture 4" descr="Premium Vector | Pumpkin flat outlined icon. vector vegetable logo isolated  on white background. vegan food symbol, media glyph for we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97423" y="3708843"/>
            <a:ext cx="1037905" cy="8537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etective, magnifying glass, person, search, searching, silhouette icon -  Download on Iconfind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7304" y="3306904"/>
            <a:ext cx="1556858" cy="1280628"/>
          </a:xfrm>
          <a:prstGeom prst="rect">
            <a:avLst/>
          </a:prstGeom>
          <a:noFill/>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Lst>
        </p:spPr>
      </p:pic>
      <p:grpSp>
        <p:nvGrpSpPr>
          <p:cNvPr id="14" name="Group 21"/>
          <p:cNvGrpSpPr/>
          <p:nvPr/>
        </p:nvGrpSpPr>
        <p:grpSpPr>
          <a:xfrm>
            <a:off x="4582812" y="3436163"/>
            <a:ext cx="1383873" cy="1138336"/>
            <a:chOff x="22831954" y="6324317"/>
            <a:chExt cx="2879999" cy="2880000"/>
          </a:xfrm>
        </p:grpSpPr>
        <p:pic>
          <p:nvPicPr>
            <p:cNvPr id="59" name="Picture 4" descr="Desktop Computer Icon transparent PNG - Stick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31954" y="6324317"/>
              <a:ext cx="2879999" cy="2880000"/>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p:cNvSpPr txBox="1"/>
            <p:nvPr/>
          </p:nvSpPr>
          <p:spPr>
            <a:xfrm>
              <a:off x="23066966" y="6686536"/>
              <a:ext cx="1887384" cy="1479486"/>
            </a:xfrm>
            <a:prstGeom prst="rect">
              <a:avLst/>
            </a:prstGeom>
            <a:noFill/>
          </p:spPr>
          <p:txBody>
            <a:bodyPr wrap="square" rtlCol="0">
              <a:spAutoFit/>
            </a:bodyPr>
            <a:lstStyle/>
            <a:p>
              <a:pPr algn="ctr"/>
              <a:r>
                <a:rPr lang="en-US" sz="1600" dirty="0">
                  <a:latin typeface="Avenir Next Cyr Medium" panose="020B0603020202020204" pitchFamily="34" charset="0"/>
                </a:rPr>
                <a:t>Is it bitter?</a:t>
              </a:r>
            </a:p>
          </p:txBody>
        </p:sp>
      </p:grpSp>
      <p:grpSp>
        <p:nvGrpSpPr>
          <p:cNvPr id="16" name="Group 26"/>
          <p:cNvGrpSpPr/>
          <p:nvPr/>
        </p:nvGrpSpPr>
        <p:grpSpPr>
          <a:xfrm>
            <a:off x="1117587" y="3415005"/>
            <a:ext cx="2075204" cy="1138336"/>
            <a:chOff x="17698919" y="8964290"/>
            <a:chExt cx="4318737" cy="2880000"/>
          </a:xfrm>
        </p:grpSpPr>
        <p:sp>
          <p:nvSpPr>
            <p:cNvPr id="51" name="Rectangle 181"/>
            <p:cNvSpPr/>
            <p:nvPr/>
          </p:nvSpPr>
          <p:spPr>
            <a:xfrm>
              <a:off x="18417656" y="8964290"/>
              <a:ext cx="3600000" cy="21600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178"/>
            <p:cNvSpPr/>
            <p:nvPr/>
          </p:nvSpPr>
          <p:spPr>
            <a:xfrm>
              <a:off x="18058919" y="9316457"/>
              <a:ext cx="3600000" cy="21600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22"/>
            <p:cNvSpPr/>
            <p:nvPr/>
          </p:nvSpPr>
          <p:spPr>
            <a:xfrm>
              <a:off x="17698919" y="9673605"/>
              <a:ext cx="3600000" cy="21600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24"/>
            <p:cNvCxnSpPr/>
            <p:nvPr/>
          </p:nvCxnSpPr>
          <p:spPr>
            <a:xfrm>
              <a:off x="18590548" y="11113605"/>
              <a:ext cx="0" cy="72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182"/>
            <p:cNvCxnSpPr/>
            <p:nvPr/>
          </p:nvCxnSpPr>
          <p:spPr>
            <a:xfrm>
              <a:off x="18204951" y="11473605"/>
              <a:ext cx="0" cy="36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186"/>
            <p:cNvCxnSpPr/>
            <p:nvPr/>
          </p:nvCxnSpPr>
          <p:spPr>
            <a:xfrm>
              <a:off x="19498919" y="10404290"/>
              <a:ext cx="0" cy="144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187"/>
            <p:cNvCxnSpPr/>
            <p:nvPr/>
          </p:nvCxnSpPr>
          <p:spPr>
            <a:xfrm>
              <a:off x="20550740" y="10044290"/>
              <a:ext cx="0" cy="180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189"/>
            <p:cNvCxnSpPr/>
            <p:nvPr/>
          </p:nvCxnSpPr>
          <p:spPr>
            <a:xfrm>
              <a:off x="20074490" y="10764290"/>
              <a:ext cx="0" cy="10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1117587" y="4571891"/>
            <a:ext cx="2075204" cy="369332"/>
          </a:xfrm>
          <a:prstGeom prst="rect">
            <a:avLst/>
          </a:prstGeom>
          <a:noFill/>
        </p:spPr>
        <p:txBody>
          <a:bodyPr wrap="square" rtlCol="0">
            <a:spAutoFit/>
          </a:bodyPr>
          <a:lstStyle/>
          <a:p>
            <a:pPr algn="ctr"/>
            <a:r>
              <a:rPr lang="en-US" dirty="0">
                <a:latin typeface="Avenir Next Cyr Medium" panose="020B0603020202020204" pitchFamily="34" charset="0"/>
              </a:rPr>
              <a:t>Mass spectra data</a:t>
            </a:r>
          </a:p>
        </p:txBody>
      </p:sp>
      <p:cxnSp>
        <p:nvCxnSpPr>
          <p:cNvPr id="18" name="Straight Arrow Connector 88"/>
          <p:cNvCxnSpPr/>
          <p:nvPr/>
        </p:nvCxnSpPr>
        <p:spPr>
          <a:xfrm>
            <a:off x="3495713" y="3902813"/>
            <a:ext cx="900000"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Freeform 240"/>
          <p:cNvSpPr/>
          <p:nvPr/>
        </p:nvSpPr>
        <p:spPr>
          <a:xfrm>
            <a:off x="5755985" y="3692878"/>
            <a:ext cx="1913134" cy="869787"/>
          </a:xfrm>
          <a:custGeom>
            <a:avLst/>
            <a:gdLst>
              <a:gd name="connsiteX0" fmla="*/ 0 w 3981450"/>
              <a:gd name="connsiteY0" fmla="*/ 1924050 h 2200568"/>
              <a:gd name="connsiteX1" fmla="*/ 1828800 w 3981450"/>
              <a:gd name="connsiteY1" fmla="*/ 2038350 h 2200568"/>
              <a:gd name="connsiteX2" fmla="*/ 3981450 w 3981450"/>
              <a:gd name="connsiteY2" fmla="*/ 0 h 2200568"/>
            </a:gdLst>
            <a:ahLst/>
            <a:cxnLst>
              <a:cxn ang="0">
                <a:pos x="connsiteX0" y="connsiteY0"/>
              </a:cxn>
              <a:cxn ang="0">
                <a:pos x="connsiteX1" y="connsiteY1"/>
              </a:cxn>
              <a:cxn ang="0">
                <a:pos x="connsiteX2" y="connsiteY2"/>
              </a:cxn>
            </a:cxnLst>
            <a:rect l="l" t="t" r="r" b="b"/>
            <a:pathLst>
              <a:path w="3981450" h="2200568">
                <a:moveTo>
                  <a:pt x="0" y="1924050"/>
                </a:moveTo>
                <a:cubicBezTo>
                  <a:pt x="582612" y="2141537"/>
                  <a:pt x="1165225" y="2359025"/>
                  <a:pt x="1828800" y="2038350"/>
                </a:cubicBezTo>
                <a:cubicBezTo>
                  <a:pt x="2492375" y="1717675"/>
                  <a:pt x="3236912" y="858837"/>
                  <a:pt x="398145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descr="Tree Plant icon PNG and SVG Vector Free Downloa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37713" y="3710840"/>
            <a:ext cx="864921" cy="61974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8842292" y="4477972"/>
            <a:ext cx="2130084" cy="369332"/>
          </a:xfrm>
          <a:prstGeom prst="rect">
            <a:avLst/>
          </a:prstGeom>
          <a:noFill/>
        </p:spPr>
        <p:txBody>
          <a:bodyPr wrap="square" rtlCol="0">
            <a:spAutoFit/>
          </a:bodyPr>
          <a:lstStyle/>
          <a:p>
            <a:pPr algn="ctr"/>
            <a:r>
              <a:rPr lang="en-US" dirty="0">
                <a:latin typeface="Avenir Next Cyr Medium" panose="020B0603020202020204" pitchFamily="34" charset="0"/>
              </a:rPr>
              <a:t>Natural products</a:t>
            </a:r>
          </a:p>
        </p:txBody>
      </p:sp>
      <p:pic>
        <p:nvPicPr>
          <p:cNvPr id="22" name="Picture 6" descr="Berries - Free food icon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73790" y="3902813"/>
            <a:ext cx="518952" cy="426876"/>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31"/>
          <p:cNvGrpSpPr/>
          <p:nvPr/>
        </p:nvGrpSpPr>
        <p:grpSpPr>
          <a:xfrm>
            <a:off x="8543130" y="2938572"/>
            <a:ext cx="779693" cy="425629"/>
            <a:chOff x="24469714" y="8822380"/>
            <a:chExt cx="1622631" cy="1076844"/>
          </a:xfrm>
        </p:grpSpPr>
        <p:sp>
          <p:nvSpPr>
            <p:cNvPr id="49" name="Rectangle 204"/>
            <p:cNvSpPr/>
            <p:nvPr/>
          </p:nvSpPr>
          <p:spPr>
            <a:xfrm>
              <a:off x="24652345" y="8822380"/>
              <a:ext cx="1440000" cy="9000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244"/>
            <p:cNvSpPr/>
            <p:nvPr/>
          </p:nvSpPr>
          <p:spPr>
            <a:xfrm>
              <a:off x="24469714" y="8999224"/>
              <a:ext cx="1440000" cy="9000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32"/>
          <p:cNvGrpSpPr/>
          <p:nvPr/>
        </p:nvGrpSpPr>
        <p:grpSpPr>
          <a:xfrm>
            <a:off x="9489705" y="2803039"/>
            <a:ext cx="779693" cy="425629"/>
            <a:chOff x="27311286" y="8928547"/>
            <a:chExt cx="1622631" cy="1076844"/>
          </a:xfrm>
        </p:grpSpPr>
        <p:sp>
          <p:nvSpPr>
            <p:cNvPr id="47" name="Rectangle 254"/>
            <p:cNvSpPr/>
            <p:nvPr/>
          </p:nvSpPr>
          <p:spPr>
            <a:xfrm>
              <a:off x="27493917" y="8928547"/>
              <a:ext cx="1440000" cy="9000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255"/>
            <p:cNvSpPr/>
            <p:nvPr/>
          </p:nvSpPr>
          <p:spPr>
            <a:xfrm>
              <a:off x="27311286" y="9105391"/>
              <a:ext cx="1440000" cy="9000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33"/>
          <p:cNvGrpSpPr/>
          <p:nvPr/>
        </p:nvGrpSpPr>
        <p:grpSpPr>
          <a:xfrm>
            <a:off x="10431788" y="2935766"/>
            <a:ext cx="779693" cy="425629"/>
            <a:chOff x="29220561" y="9378547"/>
            <a:chExt cx="1622631" cy="1076844"/>
          </a:xfrm>
        </p:grpSpPr>
        <p:sp>
          <p:nvSpPr>
            <p:cNvPr id="45" name="Rectangle 257"/>
            <p:cNvSpPr/>
            <p:nvPr/>
          </p:nvSpPr>
          <p:spPr>
            <a:xfrm>
              <a:off x="29403192" y="9378547"/>
              <a:ext cx="1440000" cy="9000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258"/>
            <p:cNvSpPr/>
            <p:nvPr/>
          </p:nvSpPr>
          <p:spPr>
            <a:xfrm>
              <a:off x="29220561" y="9555391"/>
              <a:ext cx="1440000" cy="9000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6" name="Straight Arrow Connector 88"/>
          <p:cNvCxnSpPr/>
          <p:nvPr/>
        </p:nvCxnSpPr>
        <p:spPr>
          <a:xfrm flipV="1">
            <a:off x="8927163" y="3415645"/>
            <a:ext cx="0" cy="426876"/>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88"/>
          <p:cNvCxnSpPr/>
          <p:nvPr/>
        </p:nvCxnSpPr>
        <p:spPr>
          <a:xfrm flipV="1">
            <a:off x="10815577" y="3415645"/>
            <a:ext cx="0" cy="426876"/>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88"/>
          <p:cNvCxnSpPr/>
          <p:nvPr/>
        </p:nvCxnSpPr>
        <p:spPr>
          <a:xfrm flipV="1">
            <a:off x="9870173" y="3266002"/>
            <a:ext cx="0" cy="426876"/>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Straight Connector 263"/>
          <p:cNvCxnSpPr/>
          <p:nvPr/>
        </p:nvCxnSpPr>
        <p:spPr>
          <a:xfrm>
            <a:off x="8693585" y="3219103"/>
            <a:ext cx="0" cy="1422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64"/>
          <p:cNvCxnSpPr/>
          <p:nvPr/>
        </p:nvCxnSpPr>
        <p:spPr>
          <a:xfrm>
            <a:off x="9994513" y="2943104"/>
            <a:ext cx="0" cy="2845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266"/>
          <p:cNvCxnSpPr/>
          <p:nvPr/>
        </p:nvCxnSpPr>
        <p:spPr>
          <a:xfrm>
            <a:off x="9931422" y="3087623"/>
            <a:ext cx="0" cy="1422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267"/>
          <p:cNvCxnSpPr/>
          <p:nvPr/>
        </p:nvCxnSpPr>
        <p:spPr>
          <a:xfrm>
            <a:off x="9132965" y="3079617"/>
            <a:ext cx="0" cy="2845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268"/>
          <p:cNvCxnSpPr/>
          <p:nvPr/>
        </p:nvCxnSpPr>
        <p:spPr>
          <a:xfrm>
            <a:off x="8853933" y="3287118"/>
            <a:ext cx="0" cy="711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269"/>
          <p:cNvCxnSpPr/>
          <p:nvPr/>
        </p:nvCxnSpPr>
        <p:spPr>
          <a:xfrm>
            <a:off x="9652233" y="3155004"/>
            <a:ext cx="0" cy="711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270"/>
          <p:cNvCxnSpPr/>
          <p:nvPr/>
        </p:nvCxnSpPr>
        <p:spPr>
          <a:xfrm>
            <a:off x="10699630" y="3144826"/>
            <a:ext cx="0" cy="2134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271"/>
          <p:cNvCxnSpPr/>
          <p:nvPr/>
        </p:nvCxnSpPr>
        <p:spPr>
          <a:xfrm>
            <a:off x="10946815" y="3215972"/>
            <a:ext cx="0" cy="1422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272"/>
          <p:cNvCxnSpPr/>
          <p:nvPr/>
        </p:nvCxnSpPr>
        <p:spPr>
          <a:xfrm>
            <a:off x="10516423" y="3288462"/>
            <a:ext cx="0" cy="711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273"/>
          <p:cNvCxnSpPr/>
          <p:nvPr/>
        </p:nvCxnSpPr>
        <p:spPr>
          <a:xfrm>
            <a:off x="10566769" y="3286773"/>
            <a:ext cx="0" cy="711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9707331" y="2438154"/>
            <a:ext cx="354199" cy="369332"/>
          </a:xfrm>
          <a:prstGeom prst="rect">
            <a:avLst/>
          </a:prstGeom>
          <a:noFill/>
        </p:spPr>
        <p:txBody>
          <a:bodyPr wrap="square" rtlCol="0">
            <a:spAutoFit/>
          </a:bodyPr>
          <a:lstStyle/>
          <a:p>
            <a:pPr algn="ctr"/>
            <a:r>
              <a:rPr lang="en-US" dirty="0">
                <a:latin typeface="Avenir Next Cyr Medium" panose="020B0603020202020204" pitchFamily="34" charset="0"/>
              </a:rPr>
              <a:t>?</a:t>
            </a:r>
          </a:p>
        </p:txBody>
      </p:sp>
      <p:sp>
        <p:nvSpPr>
          <p:cNvPr id="42" name="TextBox 41"/>
          <p:cNvSpPr txBox="1"/>
          <p:nvPr/>
        </p:nvSpPr>
        <p:spPr>
          <a:xfrm>
            <a:off x="8725489" y="2571972"/>
            <a:ext cx="354199" cy="369332"/>
          </a:xfrm>
          <a:prstGeom prst="rect">
            <a:avLst/>
          </a:prstGeom>
          <a:noFill/>
        </p:spPr>
        <p:txBody>
          <a:bodyPr wrap="square" rtlCol="0">
            <a:spAutoFit/>
          </a:bodyPr>
          <a:lstStyle/>
          <a:p>
            <a:pPr algn="ctr"/>
            <a:r>
              <a:rPr lang="en-US" dirty="0">
                <a:latin typeface="Avenir Next Cyr Medium" panose="020B0603020202020204" pitchFamily="34" charset="0"/>
              </a:rPr>
              <a:t>?</a:t>
            </a:r>
          </a:p>
        </p:txBody>
      </p:sp>
      <p:sp>
        <p:nvSpPr>
          <p:cNvPr id="43" name="TextBox 42"/>
          <p:cNvSpPr txBox="1"/>
          <p:nvPr/>
        </p:nvSpPr>
        <p:spPr>
          <a:xfrm>
            <a:off x="10639275" y="2606699"/>
            <a:ext cx="354199" cy="369332"/>
          </a:xfrm>
          <a:prstGeom prst="rect">
            <a:avLst/>
          </a:prstGeom>
          <a:noFill/>
        </p:spPr>
        <p:txBody>
          <a:bodyPr wrap="square" rtlCol="0">
            <a:spAutoFit/>
          </a:bodyPr>
          <a:lstStyle/>
          <a:p>
            <a:pPr algn="ctr"/>
            <a:r>
              <a:rPr lang="en-US" dirty="0">
                <a:latin typeface="Avenir Next Cyr Medium" panose="020B0603020202020204" pitchFamily="34" charset="0"/>
              </a:rPr>
              <a:t>?</a:t>
            </a:r>
          </a:p>
        </p:txBody>
      </p:sp>
      <p:sp>
        <p:nvSpPr>
          <p:cNvPr id="44" name="TextBox 43"/>
          <p:cNvSpPr txBox="1"/>
          <p:nvPr/>
        </p:nvSpPr>
        <p:spPr>
          <a:xfrm>
            <a:off x="7812159" y="1763134"/>
            <a:ext cx="4047028" cy="400110"/>
          </a:xfrm>
          <a:prstGeom prst="rect">
            <a:avLst/>
          </a:prstGeom>
          <a:noFill/>
        </p:spPr>
        <p:txBody>
          <a:bodyPr wrap="square" rtlCol="0">
            <a:spAutoFit/>
          </a:bodyPr>
          <a:lstStyle/>
          <a:p>
            <a:pPr algn="ctr"/>
            <a:r>
              <a:rPr lang="en-US" sz="2000" dirty="0">
                <a:latin typeface="Avenir Next Cyr Medium" panose="020B0603020202020204" pitchFamily="34" charset="0"/>
              </a:rPr>
              <a:t>Which compounds are bitter?</a:t>
            </a:r>
          </a:p>
        </p:txBody>
      </p:sp>
      <p:sp>
        <p:nvSpPr>
          <p:cNvPr id="61" name="Rectangle 3"/>
          <p:cNvSpPr/>
          <p:nvPr/>
        </p:nvSpPr>
        <p:spPr>
          <a:xfrm>
            <a:off x="0" y="6571014"/>
            <a:ext cx="12192000" cy="27432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Avenir Next Cyr Medium" panose="020B0603020202020204" pitchFamily="34" charset="0"/>
              </a:rPr>
              <a:t>Ziaikin,</a:t>
            </a:r>
            <a:r>
              <a:rPr lang="ru-RU" sz="1600" dirty="0">
                <a:solidFill>
                  <a:schemeClr val="tx1"/>
                </a:solidFill>
                <a:latin typeface="Avenir Next Cyr Medium" panose="020B0603020202020204" pitchFamily="34" charset="0"/>
              </a:rPr>
              <a:t> </a:t>
            </a:r>
            <a:r>
              <a:rPr lang="en-US" sz="1600" dirty="0">
                <a:solidFill>
                  <a:schemeClr val="tx1"/>
                </a:solidFill>
                <a:latin typeface="Avenir Next Cyr Medium" panose="020B0603020202020204" pitchFamily="34" charset="0"/>
              </a:rPr>
              <a:t>Camacho, Peterson, </a:t>
            </a:r>
            <a:r>
              <a:rPr lang="en-US" sz="1600" dirty="0" err="1">
                <a:solidFill>
                  <a:schemeClr val="tx1"/>
                </a:solidFill>
                <a:latin typeface="Avenir Next Cyr Medium" panose="020B0603020202020204" pitchFamily="34" charset="0"/>
              </a:rPr>
              <a:t>Niv</a:t>
            </a:r>
            <a:r>
              <a:rPr lang="en-US" sz="1600" dirty="0">
                <a:solidFill>
                  <a:schemeClr val="tx1"/>
                </a:solidFill>
                <a:latin typeface="Avenir Next Cyr Medium" panose="020B0603020202020204" pitchFamily="34" charset="0"/>
              </a:rPr>
              <a:t>, BitterMasS: predicting bitterness from mass spectra (submitted for publication)</a:t>
            </a:r>
          </a:p>
        </p:txBody>
      </p:sp>
    </p:spTree>
    <p:extLst>
      <p:ext uri="{BB962C8B-B14F-4D97-AF65-F5344CB8AC3E}">
        <p14:creationId xmlns:p14="http://schemas.microsoft.com/office/powerpoint/2010/main" val="16119703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5"/>
          <p:cNvSpPr/>
          <p:nvPr/>
        </p:nvSpPr>
        <p:spPr>
          <a:xfrm>
            <a:off x="3140176" y="1337367"/>
            <a:ext cx="1966296" cy="307777"/>
          </a:xfrm>
          <a:prstGeom prst="rect">
            <a:avLst/>
          </a:prstGeom>
        </p:spPr>
        <p:txBody>
          <a:bodyPr wrap="square">
            <a:spAutoFit/>
          </a:bodyPr>
          <a:lstStyle/>
          <a:p>
            <a:r>
              <a:rPr lang="en-US" sz="1400" b="1" dirty="0">
                <a:latin typeface="Avenir Next Cyr" panose="020B0503020202020204" pitchFamily="34" charset="0"/>
              </a:rPr>
              <a:t>Spectra -&gt; Bitterness</a:t>
            </a:r>
          </a:p>
        </p:txBody>
      </p:sp>
      <p:sp>
        <p:nvSpPr>
          <p:cNvPr id="11" name="Rectangle 45"/>
          <p:cNvSpPr/>
          <p:nvPr/>
        </p:nvSpPr>
        <p:spPr>
          <a:xfrm>
            <a:off x="3143312" y="3647836"/>
            <a:ext cx="3111015" cy="307777"/>
          </a:xfrm>
          <a:prstGeom prst="rect">
            <a:avLst/>
          </a:prstGeom>
        </p:spPr>
        <p:txBody>
          <a:bodyPr wrap="square">
            <a:spAutoFit/>
          </a:bodyPr>
          <a:lstStyle/>
          <a:p>
            <a:r>
              <a:rPr lang="en-US" sz="1400" b="1" dirty="0">
                <a:latin typeface="Avenir Next Cyr" panose="020B0503020202020204" pitchFamily="34" charset="0"/>
              </a:rPr>
              <a:t>Spectra -&gt; Structure -&gt; Bitterness</a:t>
            </a:r>
          </a:p>
        </p:txBody>
      </p:sp>
      <p:sp>
        <p:nvSpPr>
          <p:cNvPr id="16" name="Rectangle 45"/>
          <p:cNvSpPr/>
          <p:nvPr/>
        </p:nvSpPr>
        <p:spPr>
          <a:xfrm>
            <a:off x="3229036" y="5125041"/>
            <a:ext cx="954129" cy="523220"/>
          </a:xfrm>
          <a:prstGeom prst="rect">
            <a:avLst/>
          </a:prstGeom>
        </p:spPr>
        <p:txBody>
          <a:bodyPr wrap="square">
            <a:spAutoFit/>
          </a:bodyPr>
          <a:lstStyle/>
          <a:p>
            <a:pPr algn="ctr"/>
            <a:r>
              <a:rPr lang="en-US" sz="1400" dirty="0">
                <a:latin typeface="Avenir Next Cyr" panose="020B0503020202020204" pitchFamily="34" charset="0"/>
              </a:rPr>
              <a:t>database search</a:t>
            </a:r>
          </a:p>
        </p:txBody>
      </p:sp>
      <p:sp>
        <p:nvSpPr>
          <p:cNvPr id="35" name="Rectangle 45"/>
          <p:cNvSpPr/>
          <p:nvPr/>
        </p:nvSpPr>
        <p:spPr>
          <a:xfrm>
            <a:off x="700877" y="3833168"/>
            <a:ext cx="1449782" cy="307777"/>
          </a:xfrm>
          <a:prstGeom prst="rect">
            <a:avLst/>
          </a:prstGeom>
        </p:spPr>
        <p:txBody>
          <a:bodyPr wrap="square">
            <a:spAutoFit/>
          </a:bodyPr>
          <a:lstStyle/>
          <a:p>
            <a:pPr algn="ctr"/>
            <a:r>
              <a:rPr lang="en-US" sz="1400" dirty="0">
                <a:latin typeface="Avenir Next Cyr" panose="020B0503020202020204" pitchFamily="34" charset="0"/>
              </a:rPr>
              <a:t>mass spectrum</a:t>
            </a:r>
          </a:p>
        </p:txBody>
      </p:sp>
      <p:grpSp>
        <p:nvGrpSpPr>
          <p:cNvPr id="2" name="Группа 1"/>
          <p:cNvGrpSpPr/>
          <p:nvPr/>
        </p:nvGrpSpPr>
        <p:grpSpPr>
          <a:xfrm>
            <a:off x="700877" y="3031060"/>
            <a:ext cx="1449782" cy="795881"/>
            <a:chOff x="1739102" y="4235918"/>
            <a:chExt cx="1449782" cy="795881"/>
          </a:xfrm>
        </p:grpSpPr>
        <p:grpSp>
          <p:nvGrpSpPr>
            <p:cNvPr id="36" name="Группа 35"/>
            <p:cNvGrpSpPr/>
            <p:nvPr/>
          </p:nvGrpSpPr>
          <p:grpSpPr>
            <a:xfrm>
              <a:off x="1739102" y="4235918"/>
              <a:ext cx="1297382" cy="643481"/>
              <a:chOff x="1073743" y="2152168"/>
              <a:chExt cx="1297382" cy="643481"/>
            </a:xfrm>
          </p:grpSpPr>
          <p:sp>
            <p:nvSpPr>
              <p:cNvPr id="37" name="Rectangle 22"/>
              <p:cNvSpPr/>
              <p:nvPr/>
            </p:nvSpPr>
            <p:spPr>
              <a:xfrm>
                <a:off x="1073743" y="2152168"/>
                <a:ext cx="1297382" cy="640314"/>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8" name="Straight Connector 24"/>
              <p:cNvCxnSpPr/>
              <p:nvPr/>
            </p:nvCxnSpPr>
            <p:spPr>
              <a:xfrm>
                <a:off x="1395072" y="2579044"/>
                <a:ext cx="0" cy="2134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182"/>
              <p:cNvCxnSpPr/>
              <p:nvPr/>
            </p:nvCxnSpPr>
            <p:spPr>
              <a:xfrm>
                <a:off x="1256109" y="2685763"/>
                <a:ext cx="0" cy="1067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186"/>
              <p:cNvCxnSpPr/>
              <p:nvPr/>
            </p:nvCxnSpPr>
            <p:spPr>
              <a:xfrm>
                <a:off x="1722434" y="2368773"/>
                <a:ext cx="0" cy="4268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187"/>
              <p:cNvCxnSpPr/>
              <p:nvPr/>
            </p:nvCxnSpPr>
            <p:spPr>
              <a:xfrm>
                <a:off x="2101493" y="2262054"/>
                <a:ext cx="0" cy="5335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189"/>
              <p:cNvCxnSpPr/>
              <p:nvPr/>
            </p:nvCxnSpPr>
            <p:spPr>
              <a:xfrm>
                <a:off x="1929860" y="2475492"/>
                <a:ext cx="0" cy="320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 name="Группа 42"/>
            <p:cNvGrpSpPr/>
            <p:nvPr/>
          </p:nvGrpSpPr>
          <p:grpSpPr>
            <a:xfrm>
              <a:off x="1891502" y="4388318"/>
              <a:ext cx="1297382" cy="643481"/>
              <a:chOff x="1073743" y="2152168"/>
              <a:chExt cx="1297382" cy="643481"/>
            </a:xfrm>
          </p:grpSpPr>
          <p:sp>
            <p:nvSpPr>
              <p:cNvPr id="44" name="Rectangle 22"/>
              <p:cNvSpPr/>
              <p:nvPr/>
            </p:nvSpPr>
            <p:spPr>
              <a:xfrm>
                <a:off x="1073743" y="2152168"/>
                <a:ext cx="1297382" cy="640314"/>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45" name="Straight Connector 24"/>
              <p:cNvCxnSpPr/>
              <p:nvPr/>
            </p:nvCxnSpPr>
            <p:spPr>
              <a:xfrm>
                <a:off x="1395072" y="2579044"/>
                <a:ext cx="0" cy="2134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182"/>
              <p:cNvCxnSpPr/>
              <p:nvPr/>
            </p:nvCxnSpPr>
            <p:spPr>
              <a:xfrm>
                <a:off x="1256109" y="2685763"/>
                <a:ext cx="0" cy="1067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186"/>
              <p:cNvCxnSpPr/>
              <p:nvPr/>
            </p:nvCxnSpPr>
            <p:spPr>
              <a:xfrm>
                <a:off x="1722434" y="2368773"/>
                <a:ext cx="0" cy="4268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187"/>
              <p:cNvCxnSpPr/>
              <p:nvPr/>
            </p:nvCxnSpPr>
            <p:spPr>
              <a:xfrm>
                <a:off x="2101493" y="2262054"/>
                <a:ext cx="0" cy="5335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189"/>
              <p:cNvCxnSpPr/>
              <p:nvPr/>
            </p:nvCxnSpPr>
            <p:spPr>
              <a:xfrm>
                <a:off x="1929860" y="2475492"/>
                <a:ext cx="0" cy="320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50" name="Straight Arrow Connector 88"/>
          <p:cNvCxnSpPr/>
          <p:nvPr/>
        </p:nvCxnSpPr>
        <p:spPr>
          <a:xfrm flipV="1">
            <a:off x="2240176" y="2377936"/>
            <a:ext cx="900000" cy="108000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51" name="Group 46"/>
          <p:cNvGrpSpPr/>
          <p:nvPr/>
        </p:nvGrpSpPr>
        <p:grpSpPr>
          <a:xfrm>
            <a:off x="3027744" y="1781134"/>
            <a:ext cx="1532684" cy="1286471"/>
            <a:chOff x="6641104" y="3956131"/>
            <a:chExt cx="2043578" cy="1715295"/>
          </a:xfrm>
        </p:grpSpPr>
        <p:pic>
          <p:nvPicPr>
            <p:cNvPr id="52"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968" y="3956131"/>
              <a:ext cx="1085850" cy="1304925"/>
            </a:xfrm>
            <a:prstGeom prst="rect">
              <a:avLst/>
            </a:prstGeom>
          </p:spPr>
        </p:pic>
        <p:sp>
          <p:nvSpPr>
            <p:cNvPr id="53" name="Rectangle 45"/>
            <p:cNvSpPr/>
            <p:nvPr/>
          </p:nvSpPr>
          <p:spPr>
            <a:xfrm>
              <a:off x="6641104" y="5261057"/>
              <a:ext cx="2043578" cy="410369"/>
            </a:xfrm>
            <a:prstGeom prst="rect">
              <a:avLst/>
            </a:prstGeom>
          </p:spPr>
          <p:txBody>
            <a:bodyPr wrap="square">
              <a:spAutoFit/>
            </a:bodyPr>
            <a:lstStyle/>
            <a:p>
              <a:pPr algn="ctr"/>
              <a:r>
                <a:rPr lang="en-US" sz="1400" dirty="0">
                  <a:latin typeface="Avenir Next Cyr" panose="020B0503020202020204" pitchFamily="34" charset="0"/>
                </a:rPr>
                <a:t>BitterMasS</a:t>
              </a:r>
            </a:p>
          </p:txBody>
        </p:sp>
      </p:grpSp>
      <p:sp>
        <p:nvSpPr>
          <p:cNvPr id="55" name="Rectangle 45"/>
          <p:cNvSpPr/>
          <p:nvPr/>
        </p:nvSpPr>
        <p:spPr>
          <a:xfrm>
            <a:off x="4686354" y="5292273"/>
            <a:ext cx="1532684" cy="307777"/>
          </a:xfrm>
          <a:prstGeom prst="rect">
            <a:avLst/>
          </a:prstGeom>
        </p:spPr>
        <p:txBody>
          <a:bodyPr wrap="square">
            <a:spAutoFit/>
          </a:bodyPr>
          <a:lstStyle/>
          <a:p>
            <a:pPr algn="ctr"/>
            <a:r>
              <a:rPr lang="en-US" sz="1400" dirty="0">
                <a:latin typeface="Avenir Next Cyr" panose="020B0503020202020204" pitchFamily="34" charset="0"/>
              </a:rPr>
              <a:t>structure</a:t>
            </a:r>
          </a:p>
        </p:txBody>
      </p:sp>
      <p:grpSp>
        <p:nvGrpSpPr>
          <p:cNvPr id="56" name="Group 21"/>
          <p:cNvGrpSpPr/>
          <p:nvPr/>
        </p:nvGrpSpPr>
        <p:grpSpPr>
          <a:xfrm>
            <a:off x="7066534" y="4257090"/>
            <a:ext cx="1037905" cy="853752"/>
            <a:chOff x="22831954" y="6324317"/>
            <a:chExt cx="2879999" cy="2880000"/>
          </a:xfrm>
        </p:grpSpPr>
        <p:pic>
          <p:nvPicPr>
            <p:cNvPr id="57" name="Picture 4" descr="Desktop Computer Icon transparent PNG - Stic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31954" y="6324317"/>
              <a:ext cx="2879999" cy="2880000"/>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p:cNvSpPr txBox="1"/>
            <p:nvPr/>
          </p:nvSpPr>
          <p:spPr>
            <a:xfrm>
              <a:off x="23066967" y="6686537"/>
              <a:ext cx="1887385" cy="1557355"/>
            </a:xfrm>
            <a:prstGeom prst="rect">
              <a:avLst/>
            </a:prstGeom>
            <a:noFill/>
          </p:spPr>
          <p:txBody>
            <a:bodyPr wrap="square" rtlCol="0">
              <a:spAutoFit/>
            </a:bodyPr>
            <a:lstStyle/>
            <a:p>
              <a:pPr algn="ctr"/>
              <a:r>
                <a:rPr lang="en-US" sz="1200" dirty="0">
                  <a:latin typeface="Avenir Next Cyr Medium" panose="020B0603020202020204" pitchFamily="34" charset="0"/>
                </a:rPr>
                <a:t>Is it bitter?</a:t>
              </a:r>
            </a:p>
          </p:txBody>
        </p:sp>
      </p:grpSp>
      <p:sp>
        <p:nvSpPr>
          <p:cNvPr id="59" name="Rectangle 45"/>
          <p:cNvSpPr/>
          <p:nvPr/>
        </p:nvSpPr>
        <p:spPr>
          <a:xfrm>
            <a:off x="6733161" y="5215436"/>
            <a:ext cx="1532684" cy="307777"/>
          </a:xfrm>
          <a:prstGeom prst="rect">
            <a:avLst/>
          </a:prstGeom>
        </p:spPr>
        <p:txBody>
          <a:bodyPr wrap="square">
            <a:spAutoFit/>
          </a:bodyPr>
          <a:lstStyle/>
          <a:p>
            <a:pPr algn="ctr"/>
            <a:r>
              <a:rPr lang="en-US" sz="1400" dirty="0">
                <a:latin typeface="Avenir Next Cyr" panose="020B0503020202020204" pitchFamily="34" charset="0"/>
              </a:rPr>
              <a:t>BitterPredict</a:t>
            </a:r>
            <a:r>
              <a:rPr lang="en-US" sz="1400" baseline="30000" dirty="0">
                <a:latin typeface="Avenir Next Cyr" panose="020B0503020202020204" pitchFamily="34" charset="0"/>
                <a:ea typeface="Calibri" panose="020F0502020204030204" pitchFamily="34" charset="0"/>
                <a:cs typeface="Times New Roman" panose="02020603050405020304" pitchFamily="18" charset="0"/>
              </a:rPr>
              <a:t>1</a:t>
            </a:r>
            <a:endParaRPr lang="en-US" sz="1400" dirty="0">
              <a:latin typeface="Avenir Next Cyr" panose="020B0503020202020204" pitchFamily="34" charset="0"/>
            </a:endParaRPr>
          </a:p>
        </p:txBody>
      </p:sp>
      <p:pic>
        <p:nvPicPr>
          <p:cNvPr id="1028" name="Picture 4" descr="View database structure Vector Icons free download in SVG, PNG Forma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6101" y="4311798"/>
            <a:ext cx="720000" cy="720000"/>
          </a:xfrm>
          <a:prstGeom prst="rect">
            <a:avLst/>
          </a:prstGeom>
          <a:noFill/>
          <a:extLst>
            <a:ext uri="{909E8E84-426E-40DD-AFC4-6F175D3DCCD1}">
              <a14:hiddenFill xmlns:a14="http://schemas.microsoft.com/office/drawing/2010/main">
                <a:solidFill>
                  <a:srgbClr val="FFFFFF"/>
                </a:solidFill>
              </a14:hiddenFill>
            </a:ext>
          </a:extLst>
        </p:spPr>
      </p:pic>
      <p:cxnSp>
        <p:nvCxnSpPr>
          <p:cNvPr id="60" name="Straight Arrow Connector 88"/>
          <p:cNvCxnSpPr/>
          <p:nvPr/>
        </p:nvCxnSpPr>
        <p:spPr>
          <a:xfrm>
            <a:off x="4140382" y="4683073"/>
            <a:ext cx="540000"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8" name="Рисунок 7"/>
          <p:cNvPicPr>
            <a:picLocks noChangeAspect="1"/>
          </p:cNvPicPr>
          <p:nvPr/>
        </p:nvPicPr>
        <p:blipFill>
          <a:blip r:embed="rId6"/>
          <a:stretch>
            <a:fillRect/>
          </a:stretch>
        </p:blipFill>
        <p:spPr>
          <a:xfrm>
            <a:off x="4871170" y="4074569"/>
            <a:ext cx="1347869" cy="1217008"/>
          </a:xfrm>
          <a:prstGeom prst="rect">
            <a:avLst/>
          </a:prstGeom>
        </p:spPr>
      </p:pic>
      <p:cxnSp>
        <p:nvCxnSpPr>
          <p:cNvPr id="63" name="Straight Arrow Connector 88"/>
          <p:cNvCxnSpPr/>
          <p:nvPr/>
        </p:nvCxnSpPr>
        <p:spPr>
          <a:xfrm>
            <a:off x="6256988" y="4662793"/>
            <a:ext cx="540000"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Rectangle 3"/>
          <p:cNvSpPr/>
          <p:nvPr/>
        </p:nvSpPr>
        <p:spPr>
          <a:xfrm>
            <a:off x="0" y="0"/>
            <a:ext cx="12192000" cy="720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venir Next Cyr Medium" panose="020B0603020202020204" pitchFamily="34" charset="0"/>
              </a:rPr>
              <a:t>How can the bitterness of a compound be determined from its mass spectrum?</a:t>
            </a:r>
            <a:endParaRPr lang="en-US" sz="2400" dirty="0">
              <a:solidFill>
                <a:schemeClr val="tx1"/>
              </a:solidFill>
              <a:latin typeface="Avenir Next Cyr Medium" panose="020B0603020202020204" pitchFamily="34" charset="0"/>
            </a:endParaRPr>
          </a:p>
        </p:txBody>
      </p:sp>
      <p:cxnSp>
        <p:nvCxnSpPr>
          <p:cNvPr id="61" name="Straight Arrow Connector 88"/>
          <p:cNvCxnSpPr/>
          <p:nvPr/>
        </p:nvCxnSpPr>
        <p:spPr>
          <a:xfrm>
            <a:off x="2240176" y="3457257"/>
            <a:ext cx="900000" cy="108000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6" name="Прямоугольник 65"/>
          <p:cNvSpPr/>
          <p:nvPr/>
        </p:nvSpPr>
        <p:spPr>
          <a:xfrm>
            <a:off x="7680736" y="3302511"/>
            <a:ext cx="3960000" cy="400110"/>
          </a:xfrm>
          <a:prstGeom prst="rect">
            <a:avLst/>
          </a:prstGeom>
        </p:spPr>
        <p:txBody>
          <a:bodyPr wrap="square">
            <a:spAutoFit/>
          </a:bodyPr>
          <a:lstStyle/>
          <a:p>
            <a:pPr algn="ctr"/>
            <a:r>
              <a:rPr lang="en-US" sz="2000" dirty="0">
                <a:latin typeface="Avenir Next Cyr" panose="020B0503020202020204" pitchFamily="34" charset="0"/>
              </a:rPr>
              <a:t>What strategy is more effective?</a:t>
            </a:r>
            <a:endParaRPr lang="ru-RU" sz="2000" dirty="0">
              <a:latin typeface="Avenir Next Cyr" panose="020B0503020202020204" pitchFamily="34" charset="0"/>
            </a:endParaRPr>
          </a:p>
        </p:txBody>
      </p:sp>
      <p:sp>
        <p:nvSpPr>
          <p:cNvPr id="54" name="Rectangle 3"/>
          <p:cNvSpPr/>
          <p:nvPr/>
        </p:nvSpPr>
        <p:spPr>
          <a:xfrm>
            <a:off x="0" y="6571014"/>
            <a:ext cx="12192000" cy="27432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Avenir Next Cyr Medium" panose="020B0603020202020204" pitchFamily="34" charset="0"/>
              </a:rPr>
              <a:t>Ziaikin,</a:t>
            </a:r>
            <a:r>
              <a:rPr lang="ru-RU" sz="1600" dirty="0">
                <a:solidFill>
                  <a:schemeClr val="tx1"/>
                </a:solidFill>
                <a:latin typeface="Avenir Next Cyr Medium" panose="020B0603020202020204" pitchFamily="34" charset="0"/>
              </a:rPr>
              <a:t> </a:t>
            </a:r>
            <a:r>
              <a:rPr lang="en-US" sz="1600" dirty="0">
                <a:solidFill>
                  <a:schemeClr val="tx1"/>
                </a:solidFill>
                <a:latin typeface="Avenir Next Cyr Medium" panose="020B0603020202020204" pitchFamily="34" charset="0"/>
              </a:rPr>
              <a:t>Camacho, Peterson, </a:t>
            </a:r>
            <a:r>
              <a:rPr lang="en-US" sz="1600" dirty="0" err="1">
                <a:solidFill>
                  <a:schemeClr val="tx1"/>
                </a:solidFill>
                <a:latin typeface="Avenir Next Cyr Medium" panose="020B0603020202020204" pitchFamily="34" charset="0"/>
              </a:rPr>
              <a:t>Niv</a:t>
            </a:r>
            <a:r>
              <a:rPr lang="en-US" sz="1600" dirty="0">
                <a:solidFill>
                  <a:schemeClr val="tx1"/>
                </a:solidFill>
                <a:latin typeface="Avenir Next Cyr Medium" panose="020B0603020202020204" pitchFamily="34" charset="0"/>
              </a:rPr>
              <a:t>, BitterMasS: predicting bitterness from mass spectra (submitted for publication)</a:t>
            </a:r>
          </a:p>
        </p:txBody>
      </p:sp>
      <p:sp>
        <p:nvSpPr>
          <p:cNvPr id="64" name="Rectangle 45">
            <a:extLst>
              <a:ext uri="{FF2B5EF4-FFF2-40B4-BE49-F238E27FC236}">
                <a16:creationId xmlns:a16="http://schemas.microsoft.com/office/drawing/2014/main" id="{C56A9F23-1E79-0B9F-F536-E712BF45262F}"/>
              </a:ext>
            </a:extLst>
          </p:cNvPr>
          <p:cNvSpPr/>
          <p:nvPr/>
        </p:nvSpPr>
        <p:spPr>
          <a:xfrm>
            <a:off x="6810330" y="5551151"/>
            <a:ext cx="4688250" cy="738664"/>
          </a:xfrm>
          <a:prstGeom prst="rect">
            <a:avLst/>
          </a:prstGeom>
        </p:spPr>
        <p:txBody>
          <a:bodyPr wrap="square">
            <a:spAutoFit/>
          </a:bodyPr>
          <a:lstStyle/>
          <a:p>
            <a:r>
              <a:rPr lang="en-US" sz="1400" baseline="30000" dirty="0">
                <a:effectLst/>
                <a:latin typeface="Avenir Next Cyr" panose="020B0503020202020204" pitchFamily="34" charset="0"/>
                <a:ea typeface="Calibri" panose="020F0502020204030204" pitchFamily="34" charset="0"/>
                <a:cs typeface="Times New Roman" panose="02020603050405020304" pitchFamily="18" charset="0"/>
              </a:rPr>
              <a:t>1</a:t>
            </a:r>
            <a:r>
              <a:rPr lang="en-US" sz="1400" dirty="0">
                <a:latin typeface="Avenir Next Cyr Medium" panose="020B0603020202020204" pitchFamily="34" charset="0"/>
              </a:rPr>
              <a:t>Dagan-Wiener A. </a:t>
            </a:r>
            <a:r>
              <a:rPr lang="en-US" sz="1400" dirty="0">
                <a:latin typeface="Avenir Next Cyr" panose="020B0503020202020204" pitchFamily="34" charset="0"/>
              </a:rPr>
              <a:t>et al. </a:t>
            </a:r>
            <a:r>
              <a:rPr lang="en-GB" sz="1400" dirty="0">
                <a:latin typeface="Avenir Next Cyr" panose="020B0503020202020204" pitchFamily="34" charset="0"/>
              </a:rPr>
              <a:t>Bitter or not?</a:t>
            </a:r>
            <a:endParaRPr lang="he-IL" sz="1400" dirty="0">
              <a:latin typeface="Avenir Next Cyr" panose="020B0503020202020204" pitchFamily="34" charset="0"/>
            </a:endParaRPr>
          </a:p>
          <a:p>
            <a:r>
              <a:rPr lang="en-GB" sz="1400" dirty="0">
                <a:latin typeface="Avenir Next Cyr" panose="020B0503020202020204" pitchFamily="34" charset="0"/>
              </a:rPr>
              <a:t> </a:t>
            </a:r>
            <a:r>
              <a:rPr lang="en-GB" sz="1400" dirty="0" err="1">
                <a:latin typeface="Avenir Next Cyr" panose="020B0503020202020204" pitchFamily="34" charset="0"/>
              </a:rPr>
              <a:t>BitterPredict</a:t>
            </a:r>
            <a:r>
              <a:rPr lang="en-GB" sz="1400" dirty="0">
                <a:latin typeface="Avenir Next Cyr" panose="020B0503020202020204" pitchFamily="34" charset="0"/>
              </a:rPr>
              <a:t>, a tool for predicting taste from chemical structure, </a:t>
            </a:r>
            <a:r>
              <a:rPr lang="en-GB" sz="1400" dirty="0">
                <a:latin typeface="Avenir Next Cyr Medium" panose="020B0603020202020204" pitchFamily="34" charset="0"/>
              </a:rPr>
              <a:t>Sci. Rep.</a:t>
            </a:r>
            <a:r>
              <a:rPr lang="en-GB" sz="1400" dirty="0">
                <a:latin typeface="Avenir Next Cyr" panose="020B0503020202020204" pitchFamily="34" charset="0"/>
              </a:rPr>
              <a:t>, </a:t>
            </a:r>
            <a:r>
              <a:rPr lang="en-GB" sz="1400" dirty="0">
                <a:latin typeface="Avenir Next Cyr Medium" panose="020B0603020202020204" pitchFamily="34" charset="0"/>
              </a:rPr>
              <a:t>2017</a:t>
            </a:r>
          </a:p>
        </p:txBody>
      </p:sp>
    </p:spTree>
    <p:extLst>
      <p:ext uri="{BB962C8B-B14F-4D97-AF65-F5344CB8AC3E}">
        <p14:creationId xmlns:p14="http://schemas.microsoft.com/office/powerpoint/2010/main" val="325947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6" grpId="0"/>
      <p:bldP spid="55" grpId="0"/>
      <p:bldP spid="59" grpId="0"/>
      <p:bldP spid="66" grpId="0"/>
      <p:bldP spid="6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720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venir Next Cyr Medium" panose="020B0603020202020204" pitchFamily="34" charset="0"/>
              </a:rPr>
              <a:t>Mass spectrometry</a:t>
            </a:r>
            <a:endParaRPr lang="en-US" sz="3200" dirty="0">
              <a:solidFill>
                <a:schemeClr val="tx1"/>
              </a:solidFill>
              <a:latin typeface="Avenir Next Cyr Medium" panose="020B0603020202020204" pitchFamily="34" charset="0"/>
            </a:endParaRPr>
          </a:p>
        </p:txBody>
      </p:sp>
      <p:sp>
        <p:nvSpPr>
          <p:cNvPr id="2" name="Прямоугольник 1"/>
          <p:cNvSpPr/>
          <p:nvPr/>
        </p:nvSpPr>
        <p:spPr>
          <a:xfrm>
            <a:off x="640772" y="949128"/>
            <a:ext cx="10910455" cy="400110"/>
          </a:xfrm>
          <a:prstGeom prst="rect">
            <a:avLst/>
          </a:prstGeom>
        </p:spPr>
        <p:txBody>
          <a:bodyPr wrap="square">
            <a:spAutoFit/>
          </a:bodyPr>
          <a:lstStyle/>
          <a:p>
            <a:pPr algn="ctr"/>
            <a:r>
              <a:rPr lang="ru-RU" sz="2000" dirty="0" err="1">
                <a:latin typeface="Avenir Next Cyr Medium" panose="020B0603020202020204" pitchFamily="34" charset="0"/>
              </a:rPr>
              <a:t>Mass</a:t>
            </a:r>
            <a:r>
              <a:rPr lang="ru-RU" sz="2000" dirty="0">
                <a:latin typeface="Avenir Next Cyr Medium" panose="020B0603020202020204" pitchFamily="34" charset="0"/>
              </a:rPr>
              <a:t> </a:t>
            </a:r>
            <a:r>
              <a:rPr lang="ru-RU" sz="2000" dirty="0" err="1">
                <a:latin typeface="Avenir Next Cyr Medium" panose="020B0603020202020204" pitchFamily="34" charset="0"/>
              </a:rPr>
              <a:t>spectrometry</a:t>
            </a:r>
            <a:r>
              <a:rPr lang="ru-RU" sz="2000" dirty="0">
                <a:latin typeface="Avenir Next Cyr Medium" panose="020B0603020202020204" pitchFamily="34" charset="0"/>
              </a:rPr>
              <a:t> </a:t>
            </a:r>
            <a:r>
              <a:rPr lang="ru-RU" sz="2000" dirty="0" err="1">
                <a:latin typeface="Avenir Next Cyr" panose="020B0503020202020204" pitchFamily="34" charset="0"/>
              </a:rPr>
              <a:t>is</a:t>
            </a:r>
            <a:r>
              <a:rPr lang="ru-RU" sz="2000" dirty="0">
                <a:latin typeface="Avenir Next Cyr" panose="020B0503020202020204" pitchFamily="34" charset="0"/>
              </a:rPr>
              <a:t> a </a:t>
            </a:r>
            <a:r>
              <a:rPr lang="ru-RU" sz="2000" dirty="0" err="1">
                <a:latin typeface="Avenir Next Cyr" panose="020B0503020202020204" pitchFamily="34" charset="0"/>
              </a:rPr>
              <a:t>technique</a:t>
            </a:r>
            <a:r>
              <a:rPr lang="ru-RU" sz="2000" dirty="0">
                <a:latin typeface="Avenir Next Cyr" panose="020B0503020202020204" pitchFamily="34" charset="0"/>
              </a:rPr>
              <a:t> </a:t>
            </a:r>
            <a:r>
              <a:rPr lang="ru-RU" sz="2000" dirty="0" err="1">
                <a:latin typeface="Avenir Next Cyr" panose="020B0503020202020204" pitchFamily="34" charset="0"/>
              </a:rPr>
              <a:t>to</a:t>
            </a:r>
            <a:r>
              <a:rPr lang="ru-RU" sz="2000" dirty="0">
                <a:latin typeface="Avenir Next Cyr" panose="020B0503020202020204" pitchFamily="34" charset="0"/>
              </a:rPr>
              <a:t> </a:t>
            </a:r>
            <a:r>
              <a:rPr lang="ru-RU" sz="2000" dirty="0" err="1">
                <a:latin typeface="Avenir Next Cyr" panose="020B0503020202020204" pitchFamily="34" charset="0"/>
              </a:rPr>
              <a:t>study</a:t>
            </a:r>
            <a:r>
              <a:rPr lang="ru-RU" sz="2000" dirty="0">
                <a:latin typeface="Avenir Next Cyr" panose="020B0503020202020204" pitchFamily="34" charset="0"/>
              </a:rPr>
              <a:t> </a:t>
            </a:r>
            <a:r>
              <a:rPr lang="ru-RU" sz="2000" dirty="0" err="1">
                <a:latin typeface="Avenir Next Cyr" panose="020B0503020202020204" pitchFamily="34" charset="0"/>
              </a:rPr>
              <a:t>the</a:t>
            </a:r>
            <a:r>
              <a:rPr lang="ru-RU" sz="2000" dirty="0">
                <a:latin typeface="Avenir Next Cyr" panose="020B0503020202020204" pitchFamily="34" charset="0"/>
              </a:rPr>
              <a:t> </a:t>
            </a:r>
            <a:r>
              <a:rPr lang="ru-RU" sz="2000" dirty="0" err="1">
                <a:latin typeface="Avenir Next Cyr" panose="020B0503020202020204" pitchFamily="34" charset="0"/>
              </a:rPr>
              <a:t>weight</a:t>
            </a:r>
            <a:r>
              <a:rPr lang="ru-RU" sz="2000" dirty="0">
                <a:latin typeface="Avenir Next Cyr" panose="020B0503020202020204" pitchFamily="34" charset="0"/>
              </a:rPr>
              <a:t> </a:t>
            </a:r>
            <a:r>
              <a:rPr lang="ru-RU" sz="2000" dirty="0" err="1">
                <a:latin typeface="Avenir Next Cyr" panose="020B0503020202020204" pitchFamily="34" charset="0"/>
              </a:rPr>
              <a:t>and</a:t>
            </a:r>
            <a:r>
              <a:rPr lang="ru-RU" sz="2000" dirty="0">
                <a:latin typeface="Avenir Next Cyr" panose="020B0503020202020204" pitchFamily="34" charset="0"/>
              </a:rPr>
              <a:t> </a:t>
            </a:r>
            <a:r>
              <a:rPr lang="ru-RU" sz="2000" dirty="0" err="1">
                <a:latin typeface="Avenir Next Cyr" panose="020B0503020202020204" pitchFamily="34" charset="0"/>
              </a:rPr>
              <a:t>identity</a:t>
            </a:r>
            <a:r>
              <a:rPr lang="ru-RU" sz="2000" dirty="0">
                <a:latin typeface="Avenir Next Cyr" panose="020B0503020202020204" pitchFamily="34" charset="0"/>
              </a:rPr>
              <a:t> </a:t>
            </a:r>
            <a:r>
              <a:rPr lang="ru-RU" sz="2000" dirty="0" err="1">
                <a:latin typeface="Avenir Next Cyr" panose="020B0503020202020204" pitchFamily="34" charset="0"/>
              </a:rPr>
              <a:t>of</a:t>
            </a:r>
            <a:r>
              <a:rPr lang="ru-RU" sz="2000" dirty="0">
                <a:latin typeface="Avenir Next Cyr" panose="020B0503020202020204" pitchFamily="34" charset="0"/>
              </a:rPr>
              <a:t> </a:t>
            </a:r>
            <a:r>
              <a:rPr lang="ru-RU" sz="2000" dirty="0" err="1">
                <a:latin typeface="Avenir Next Cyr" panose="020B0503020202020204" pitchFamily="34" charset="0"/>
              </a:rPr>
              <a:t>molecules</a:t>
            </a:r>
            <a:r>
              <a:rPr lang="ru-RU" sz="2000" dirty="0">
                <a:latin typeface="Avenir Next Cyr" panose="020B0503020202020204" pitchFamily="34" charset="0"/>
              </a:rPr>
              <a:t> </a:t>
            </a:r>
            <a:r>
              <a:rPr lang="ru-RU" sz="2000" dirty="0" err="1">
                <a:latin typeface="Avenir Next Cyr" panose="020B0503020202020204" pitchFamily="34" charset="0"/>
              </a:rPr>
              <a:t>in</a:t>
            </a:r>
            <a:r>
              <a:rPr lang="ru-RU" sz="2000" dirty="0">
                <a:latin typeface="Avenir Next Cyr" panose="020B0503020202020204" pitchFamily="34" charset="0"/>
              </a:rPr>
              <a:t> a </a:t>
            </a:r>
            <a:r>
              <a:rPr lang="ru-RU" sz="2000" dirty="0" err="1">
                <a:latin typeface="Avenir Next Cyr" panose="020B0503020202020204" pitchFamily="34" charset="0"/>
              </a:rPr>
              <a:t>sample</a:t>
            </a:r>
            <a:endParaRPr lang="ru-RU" sz="2000" dirty="0">
              <a:latin typeface="Avenir Next Cyr" panose="020B0503020202020204" pitchFamily="34" charset="0"/>
            </a:endParaRPr>
          </a:p>
        </p:txBody>
      </p:sp>
      <p:pic>
        <p:nvPicPr>
          <p:cNvPr id="1026" name="Picture 2" descr="Flask - Free education ic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1405" y="1642823"/>
            <a:ext cx="900000" cy="900000"/>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3811884" y="1907402"/>
            <a:ext cx="8095192" cy="369332"/>
          </a:xfrm>
          <a:prstGeom prst="rect">
            <a:avLst/>
          </a:prstGeom>
        </p:spPr>
        <p:txBody>
          <a:bodyPr wrap="square">
            <a:spAutoFit/>
          </a:bodyPr>
          <a:lstStyle/>
          <a:p>
            <a:r>
              <a:rPr lang="ru-RU" dirty="0" err="1">
                <a:latin typeface="Avenir Next Cyr Medium" panose="020B0603020202020204" pitchFamily="34" charset="0"/>
              </a:rPr>
              <a:t>Sample</a:t>
            </a:r>
            <a:r>
              <a:rPr lang="ru-RU" dirty="0">
                <a:latin typeface="Avenir Next Cyr Medium" panose="020B0603020202020204" pitchFamily="34" charset="0"/>
              </a:rPr>
              <a:t> </a:t>
            </a:r>
            <a:r>
              <a:rPr lang="ru-RU" dirty="0" err="1">
                <a:latin typeface="Avenir Next Cyr Medium" panose="020B0603020202020204" pitchFamily="34" charset="0"/>
              </a:rPr>
              <a:t>Preparation</a:t>
            </a:r>
            <a:r>
              <a:rPr lang="ru-RU" dirty="0">
                <a:latin typeface="Avenir Next Cyr Medium" panose="020B0603020202020204" pitchFamily="34" charset="0"/>
              </a:rPr>
              <a:t>: </a:t>
            </a:r>
            <a:r>
              <a:rPr lang="en-US" dirty="0">
                <a:latin typeface="Avenir Next Cyr" panose="020B0503020202020204" pitchFamily="34" charset="0"/>
              </a:rPr>
              <a:t>C</a:t>
            </a:r>
            <a:r>
              <a:rPr lang="ru-RU" dirty="0" err="1">
                <a:latin typeface="Avenir Next Cyr" panose="020B0503020202020204" pitchFamily="34" charset="0"/>
              </a:rPr>
              <a:t>onvert</a:t>
            </a:r>
            <a:r>
              <a:rPr lang="ru-RU" dirty="0">
                <a:latin typeface="Avenir Next Cyr" panose="020B0503020202020204" pitchFamily="34" charset="0"/>
              </a:rPr>
              <a:t> </a:t>
            </a:r>
            <a:r>
              <a:rPr lang="ru-RU" dirty="0" err="1">
                <a:latin typeface="Avenir Next Cyr" panose="020B0503020202020204" pitchFamily="34" charset="0"/>
              </a:rPr>
              <a:t>the</a:t>
            </a:r>
            <a:r>
              <a:rPr lang="ru-RU" dirty="0">
                <a:latin typeface="Avenir Next Cyr" panose="020B0503020202020204" pitchFamily="34" charset="0"/>
              </a:rPr>
              <a:t> </a:t>
            </a:r>
            <a:r>
              <a:rPr lang="ru-RU" dirty="0" err="1">
                <a:latin typeface="Avenir Next Cyr" panose="020B0503020202020204" pitchFamily="34" charset="0"/>
              </a:rPr>
              <a:t>sample</a:t>
            </a:r>
            <a:r>
              <a:rPr lang="ru-RU" dirty="0">
                <a:latin typeface="Avenir Next Cyr" panose="020B0503020202020204" pitchFamily="34" charset="0"/>
              </a:rPr>
              <a:t> </a:t>
            </a:r>
            <a:r>
              <a:rPr lang="ru-RU" dirty="0" err="1">
                <a:latin typeface="Avenir Next Cyr" panose="020B0503020202020204" pitchFamily="34" charset="0"/>
              </a:rPr>
              <a:t>into</a:t>
            </a:r>
            <a:r>
              <a:rPr lang="ru-RU" dirty="0">
                <a:latin typeface="Avenir Next Cyr" panose="020B0503020202020204" pitchFamily="34" charset="0"/>
              </a:rPr>
              <a:t> </a:t>
            </a:r>
            <a:r>
              <a:rPr lang="ru-RU" dirty="0" err="1">
                <a:latin typeface="Avenir Next Cyr" panose="020B0503020202020204" pitchFamily="34" charset="0"/>
              </a:rPr>
              <a:t>ions</a:t>
            </a:r>
            <a:endParaRPr lang="ru-RU" dirty="0">
              <a:latin typeface="Avenir Next Cyr" panose="020B0503020202020204" pitchFamily="34" charset="0"/>
            </a:endParaRPr>
          </a:p>
        </p:txBody>
      </p:sp>
      <p:grpSp>
        <p:nvGrpSpPr>
          <p:cNvPr id="70" name="Группа 69"/>
          <p:cNvGrpSpPr/>
          <p:nvPr/>
        </p:nvGrpSpPr>
        <p:grpSpPr>
          <a:xfrm>
            <a:off x="1526241" y="2958527"/>
            <a:ext cx="754440" cy="800027"/>
            <a:chOff x="8396160" y="3068752"/>
            <a:chExt cx="754440" cy="800027"/>
          </a:xfrm>
        </p:grpSpPr>
        <p:sp>
          <p:nvSpPr>
            <p:cNvPr id="15" name="Овал 14"/>
            <p:cNvSpPr/>
            <p:nvPr/>
          </p:nvSpPr>
          <p:spPr>
            <a:xfrm>
              <a:off x="8430600" y="3068752"/>
              <a:ext cx="360000" cy="360000"/>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latin typeface="Avenir Next Cyr Medium" panose="020B0603020202020204" pitchFamily="34" charset="0"/>
                </a:rPr>
                <a:t>+</a:t>
              </a:r>
            </a:p>
          </p:txBody>
        </p:sp>
        <p:sp>
          <p:nvSpPr>
            <p:cNvPr id="61" name="Овал 60"/>
            <p:cNvSpPr/>
            <p:nvPr/>
          </p:nvSpPr>
          <p:spPr>
            <a:xfrm>
              <a:off x="8790600" y="3070705"/>
              <a:ext cx="360000" cy="360000"/>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latin typeface="Avenir Next Cyr Medium" panose="020B0603020202020204" pitchFamily="34" charset="0"/>
                </a:rPr>
                <a:t>+</a:t>
              </a:r>
            </a:p>
          </p:txBody>
        </p:sp>
        <p:sp>
          <p:nvSpPr>
            <p:cNvPr id="62" name="Овал 61"/>
            <p:cNvSpPr/>
            <p:nvPr/>
          </p:nvSpPr>
          <p:spPr>
            <a:xfrm>
              <a:off x="8396160" y="3431844"/>
              <a:ext cx="252000" cy="252000"/>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tx1"/>
                  </a:solidFill>
                  <a:latin typeface="Avenir Next Cyr Medium" panose="020B0603020202020204" pitchFamily="34" charset="0"/>
                </a:rPr>
                <a:t>+</a:t>
              </a:r>
            </a:p>
          </p:txBody>
        </p:sp>
        <p:sp>
          <p:nvSpPr>
            <p:cNvPr id="63" name="Овал 62"/>
            <p:cNvSpPr/>
            <p:nvPr/>
          </p:nvSpPr>
          <p:spPr>
            <a:xfrm>
              <a:off x="8648988" y="3426357"/>
              <a:ext cx="252000" cy="252000"/>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tx1"/>
                  </a:solidFill>
                  <a:latin typeface="Avenir Next Cyr Medium" panose="020B0603020202020204" pitchFamily="34" charset="0"/>
                </a:rPr>
                <a:t>+</a:t>
              </a:r>
            </a:p>
          </p:txBody>
        </p:sp>
        <p:sp>
          <p:nvSpPr>
            <p:cNvPr id="64" name="Овал 63"/>
            <p:cNvSpPr/>
            <p:nvPr/>
          </p:nvSpPr>
          <p:spPr>
            <a:xfrm>
              <a:off x="8898600" y="3431844"/>
              <a:ext cx="252000" cy="252000"/>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tx1"/>
                  </a:solidFill>
                  <a:latin typeface="Avenir Next Cyr Medium" panose="020B0603020202020204" pitchFamily="34" charset="0"/>
                </a:rPr>
                <a:t>+</a:t>
              </a:r>
            </a:p>
          </p:txBody>
        </p:sp>
        <p:sp>
          <p:nvSpPr>
            <p:cNvPr id="65" name="Овал 64"/>
            <p:cNvSpPr/>
            <p:nvPr/>
          </p:nvSpPr>
          <p:spPr>
            <a:xfrm>
              <a:off x="8430600" y="3688779"/>
              <a:ext cx="180000" cy="180000"/>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Avenir Next Cyr Medium" panose="020B0603020202020204" pitchFamily="34" charset="0"/>
                </a:rPr>
                <a:t>+</a:t>
              </a:r>
            </a:p>
          </p:txBody>
        </p:sp>
        <p:sp>
          <p:nvSpPr>
            <p:cNvPr id="66" name="Овал 65"/>
            <p:cNvSpPr/>
            <p:nvPr/>
          </p:nvSpPr>
          <p:spPr>
            <a:xfrm>
              <a:off x="8610600" y="3688779"/>
              <a:ext cx="180000" cy="180000"/>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Avenir Next Cyr Medium" panose="020B0603020202020204" pitchFamily="34" charset="0"/>
                </a:rPr>
                <a:t>+</a:t>
              </a:r>
            </a:p>
          </p:txBody>
        </p:sp>
        <p:sp>
          <p:nvSpPr>
            <p:cNvPr id="67" name="Овал 66"/>
            <p:cNvSpPr/>
            <p:nvPr/>
          </p:nvSpPr>
          <p:spPr>
            <a:xfrm>
              <a:off x="8790600" y="3684828"/>
              <a:ext cx="180000" cy="180000"/>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Avenir Next Cyr Medium" panose="020B0603020202020204" pitchFamily="34" charset="0"/>
                </a:rPr>
                <a:t>+</a:t>
              </a:r>
            </a:p>
          </p:txBody>
        </p:sp>
        <p:sp>
          <p:nvSpPr>
            <p:cNvPr id="68" name="Овал 67"/>
            <p:cNvSpPr/>
            <p:nvPr/>
          </p:nvSpPr>
          <p:spPr>
            <a:xfrm>
              <a:off x="8970600" y="3688779"/>
              <a:ext cx="180000" cy="180000"/>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Avenir Next Cyr Medium" panose="020B0603020202020204" pitchFamily="34" charset="0"/>
                </a:rPr>
                <a:t>+</a:t>
              </a:r>
            </a:p>
          </p:txBody>
        </p:sp>
      </p:grpSp>
      <p:sp>
        <p:nvSpPr>
          <p:cNvPr id="40" name="Прямоугольник 39"/>
          <p:cNvSpPr/>
          <p:nvPr/>
        </p:nvSpPr>
        <p:spPr>
          <a:xfrm>
            <a:off x="3811884" y="3257466"/>
            <a:ext cx="8095192" cy="369332"/>
          </a:xfrm>
          <a:prstGeom prst="rect">
            <a:avLst/>
          </a:prstGeom>
        </p:spPr>
        <p:txBody>
          <a:bodyPr wrap="square">
            <a:spAutoFit/>
          </a:bodyPr>
          <a:lstStyle/>
          <a:p>
            <a:r>
              <a:rPr lang="ru-RU" dirty="0" err="1">
                <a:latin typeface="Avenir Next Cyr Medium" panose="020B0603020202020204" pitchFamily="34" charset="0"/>
              </a:rPr>
              <a:t>Ion</a:t>
            </a:r>
            <a:r>
              <a:rPr lang="ru-RU" dirty="0">
                <a:latin typeface="Avenir Next Cyr Medium" panose="020B0603020202020204" pitchFamily="34" charset="0"/>
              </a:rPr>
              <a:t> </a:t>
            </a:r>
            <a:r>
              <a:rPr lang="ru-RU" dirty="0" err="1">
                <a:latin typeface="Avenir Next Cyr Medium" panose="020B0603020202020204" pitchFamily="34" charset="0"/>
              </a:rPr>
              <a:t>Separation</a:t>
            </a:r>
            <a:r>
              <a:rPr lang="ru-RU" dirty="0">
                <a:latin typeface="Avenir Next Cyr Medium" panose="020B0603020202020204" pitchFamily="34" charset="0"/>
              </a:rPr>
              <a:t>: </a:t>
            </a:r>
            <a:r>
              <a:rPr lang="en-US" dirty="0">
                <a:latin typeface="Avenir Next Cyr" panose="020B0503020202020204" pitchFamily="34" charset="0"/>
              </a:rPr>
              <a:t>S</a:t>
            </a:r>
            <a:r>
              <a:rPr lang="ru-RU" dirty="0" err="1">
                <a:latin typeface="Avenir Next Cyr" panose="020B0503020202020204" pitchFamily="34" charset="0"/>
              </a:rPr>
              <a:t>ort</a:t>
            </a:r>
            <a:r>
              <a:rPr lang="ru-RU" dirty="0">
                <a:latin typeface="Avenir Next Cyr" panose="020B0503020202020204" pitchFamily="34" charset="0"/>
              </a:rPr>
              <a:t> </a:t>
            </a:r>
            <a:r>
              <a:rPr lang="ru-RU" dirty="0" err="1">
                <a:latin typeface="Avenir Next Cyr" panose="020B0503020202020204" pitchFamily="34" charset="0"/>
              </a:rPr>
              <a:t>ions</a:t>
            </a:r>
            <a:r>
              <a:rPr lang="ru-RU" dirty="0">
                <a:latin typeface="Avenir Next Cyr" panose="020B0503020202020204" pitchFamily="34" charset="0"/>
              </a:rPr>
              <a:t> </a:t>
            </a:r>
            <a:r>
              <a:rPr lang="ru-RU" dirty="0" err="1">
                <a:latin typeface="Avenir Next Cyr" panose="020B0503020202020204" pitchFamily="34" charset="0"/>
              </a:rPr>
              <a:t>based</a:t>
            </a:r>
            <a:r>
              <a:rPr lang="ru-RU" dirty="0">
                <a:latin typeface="Avenir Next Cyr" panose="020B0503020202020204" pitchFamily="34" charset="0"/>
              </a:rPr>
              <a:t> </a:t>
            </a:r>
            <a:r>
              <a:rPr lang="ru-RU" dirty="0" err="1">
                <a:latin typeface="Avenir Next Cyr" panose="020B0503020202020204" pitchFamily="34" charset="0"/>
              </a:rPr>
              <a:t>on</a:t>
            </a:r>
            <a:r>
              <a:rPr lang="ru-RU" dirty="0">
                <a:latin typeface="Avenir Next Cyr" panose="020B0503020202020204" pitchFamily="34" charset="0"/>
              </a:rPr>
              <a:t> </a:t>
            </a:r>
            <a:r>
              <a:rPr lang="ru-RU" dirty="0" err="1">
                <a:latin typeface="Avenir Next Cyr" panose="020B0503020202020204" pitchFamily="34" charset="0"/>
              </a:rPr>
              <a:t>their</a:t>
            </a:r>
            <a:r>
              <a:rPr lang="ru-RU" dirty="0">
                <a:latin typeface="Avenir Next Cyr" panose="020B0503020202020204" pitchFamily="34" charset="0"/>
              </a:rPr>
              <a:t> </a:t>
            </a:r>
            <a:r>
              <a:rPr lang="ru-RU" dirty="0" err="1">
                <a:latin typeface="Avenir Next Cyr" panose="020B0503020202020204" pitchFamily="34" charset="0"/>
              </a:rPr>
              <a:t>weight-to-charge</a:t>
            </a:r>
            <a:r>
              <a:rPr lang="ru-RU" dirty="0">
                <a:latin typeface="Avenir Next Cyr" panose="020B0503020202020204" pitchFamily="34" charset="0"/>
              </a:rPr>
              <a:t> </a:t>
            </a:r>
            <a:r>
              <a:rPr lang="ru-RU" dirty="0" err="1">
                <a:latin typeface="Avenir Next Cyr" panose="020B0503020202020204" pitchFamily="34" charset="0"/>
              </a:rPr>
              <a:t>ratio</a:t>
            </a:r>
            <a:endParaRPr lang="ru-RU" dirty="0">
              <a:latin typeface="Avenir Next Cyr" panose="020B0503020202020204" pitchFamily="34" charset="0"/>
            </a:endParaRPr>
          </a:p>
        </p:txBody>
      </p:sp>
      <p:sp>
        <p:nvSpPr>
          <p:cNvPr id="41" name="Прямоугольник 40"/>
          <p:cNvSpPr/>
          <p:nvPr/>
        </p:nvSpPr>
        <p:spPr>
          <a:xfrm>
            <a:off x="3811884" y="4436566"/>
            <a:ext cx="8095193" cy="369332"/>
          </a:xfrm>
          <a:prstGeom prst="rect">
            <a:avLst/>
          </a:prstGeom>
        </p:spPr>
        <p:txBody>
          <a:bodyPr wrap="square">
            <a:spAutoFit/>
          </a:bodyPr>
          <a:lstStyle/>
          <a:p>
            <a:r>
              <a:rPr lang="ru-RU" dirty="0" err="1">
                <a:latin typeface="Avenir Next Cyr Medium" panose="020B0603020202020204" pitchFamily="34" charset="0"/>
              </a:rPr>
              <a:t>Ion</a:t>
            </a:r>
            <a:r>
              <a:rPr lang="ru-RU" dirty="0">
                <a:latin typeface="Avenir Next Cyr Medium" panose="020B0603020202020204" pitchFamily="34" charset="0"/>
              </a:rPr>
              <a:t> </a:t>
            </a:r>
            <a:r>
              <a:rPr lang="ru-RU" dirty="0" err="1">
                <a:latin typeface="Avenir Next Cyr Medium" panose="020B0603020202020204" pitchFamily="34" charset="0"/>
              </a:rPr>
              <a:t>Detection</a:t>
            </a:r>
            <a:r>
              <a:rPr lang="ru-RU" dirty="0">
                <a:latin typeface="Avenir Next Cyr Medium" panose="020B0603020202020204" pitchFamily="34" charset="0"/>
              </a:rPr>
              <a:t>: </a:t>
            </a:r>
            <a:r>
              <a:rPr lang="en-US" dirty="0">
                <a:latin typeface="Avenir Next Cyr" panose="020B0503020202020204" pitchFamily="34" charset="0"/>
              </a:rPr>
              <a:t>M</a:t>
            </a:r>
            <a:r>
              <a:rPr lang="ru-RU" dirty="0" err="1">
                <a:latin typeface="Avenir Next Cyr" panose="020B0503020202020204" pitchFamily="34" charset="0"/>
              </a:rPr>
              <a:t>easure</a:t>
            </a:r>
            <a:r>
              <a:rPr lang="ru-RU" dirty="0">
                <a:latin typeface="Avenir Next Cyr" panose="020B0503020202020204" pitchFamily="34" charset="0"/>
              </a:rPr>
              <a:t> </a:t>
            </a:r>
            <a:r>
              <a:rPr lang="ru-RU" dirty="0" err="1">
                <a:latin typeface="Avenir Next Cyr" panose="020B0503020202020204" pitchFamily="34" charset="0"/>
              </a:rPr>
              <a:t>the</a:t>
            </a:r>
            <a:r>
              <a:rPr lang="ru-RU" dirty="0">
                <a:latin typeface="Avenir Next Cyr" panose="020B0503020202020204" pitchFamily="34" charset="0"/>
              </a:rPr>
              <a:t> </a:t>
            </a:r>
            <a:r>
              <a:rPr lang="ru-RU" dirty="0" err="1">
                <a:latin typeface="Avenir Next Cyr" panose="020B0503020202020204" pitchFamily="34" charset="0"/>
              </a:rPr>
              <a:t>abundance</a:t>
            </a:r>
            <a:r>
              <a:rPr lang="ru-RU" dirty="0">
                <a:latin typeface="Avenir Next Cyr" panose="020B0503020202020204" pitchFamily="34" charset="0"/>
              </a:rPr>
              <a:t> </a:t>
            </a:r>
            <a:r>
              <a:rPr lang="ru-RU" dirty="0" err="1">
                <a:latin typeface="Avenir Next Cyr" panose="020B0503020202020204" pitchFamily="34" charset="0"/>
              </a:rPr>
              <a:t>of</a:t>
            </a:r>
            <a:r>
              <a:rPr lang="ru-RU" dirty="0">
                <a:latin typeface="Avenir Next Cyr" panose="020B0503020202020204" pitchFamily="34" charset="0"/>
              </a:rPr>
              <a:t> </a:t>
            </a:r>
            <a:r>
              <a:rPr lang="ru-RU" dirty="0" err="1">
                <a:latin typeface="Avenir Next Cyr" panose="020B0503020202020204" pitchFamily="34" charset="0"/>
              </a:rPr>
              <a:t>different</a:t>
            </a:r>
            <a:r>
              <a:rPr lang="ru-RU" dirty="0">
                <a:latin typeface="Avenir Next Cyr" panose="020B0503020202020204" pitchFamily="34" charset="0"/>
              </a:rPr>
              <a:t> </a:t>
            </a:r>
            <a:r>
              <a:rPr lang="ru-RU" dirty="0" err="1">
                <a:latin typeface="Avenir Next Cyr" panose="020B0503020202020204" pitchFamily="34" charset="0"/>
              </a:rPr>
              <a:t>ions</a:t>
            </a:r>
            <a:endParaRPr lang="ru-RU" dirty="0">
              <a:latin typeface="Avenir Next Cyr" panose="020B0503020202020204" pitchFamily="34" charset="0"/>
            </a:endParaRPr>
          </a:p>
        </p:txBody>
      </p:sp>
      <p:sp>
        <p:nvSpPr>
          <p:cNvPr id="69" name="Прямоугольник 68"/>
          <p:cNvSpPr/>
          <p:nvPr/>
        </p:nvSpPr>
        <p:spPr>
          <a:xfrm>
            <a:off x="3804175" y="5726120"/>
            <a:ext cx="8095192" cy="369332"/>
          </a:xfrm>
          <a:prstGeom prst="rect">
            <a:avLst/>
          </a:prstGeom>
        </p:spPr>
        <p:txBody>
          <a:bodyPr wrap="square">
            <a:spAutoFit/>
          </a:bodyPr>
          <a:lstStyle/>
          <a:p>
            <a:r>
              <a:rPr lang="ru-RU" dirty="0" err="1">
                <a:latin typeface="Avenir Next Cyr Medium" panose="020B0603020202020204" pitchFamily="34" charset="0"/>
              </a:rPr>
              <a:t>Spectrum</a:t>
            </a:r>
            <a:r>
              <a:rPr lang="ru-RU" dirty="0">
                <a:latin typeface="Avenir Next Cyr Medium" panose="020B0603020202020204" pitchFamily="34" charset="0"/>
              </a:rPr>
              <a:t> </a:t>
            </a:r>
            <a:r>
              <a:rPr lang="ru-RU" dirty="0" err="1">
                <a:latin typeface="Avenir Next Cyr Medium" panose="020B0603020202020204" pitchFamily="34" charset="0"/>
              </a:rPr>
              <a:t>Analysis</a:t>
            </a:r>
            <a:r>
              <a:rPr lang="ru-RU" dirty="0">
                <a:latin typeface="Avenir Next Cyr Medium" panose="020B0603020202020204" pitchFamily="34" charset="0"/>
              </a:rPr>
              <a:t>: </a:t>
            </a:r>
            <a:r>
              <a:rPr lang="en-US" dirty="0">
                <a:latin typeface="Avenir Next Cyr" panose="020B0503020202020204" pitchFamily="34" charset="0"/>
              </a:rPr>
              <a:t>A</a:t>
            </a:r>
            <a:r>
              <a:rPr lang="ru-RU" dirty="0" err="1">
                <a:latin typeface="Avenir Next Cyr" panose="020B0503020202020204" pitchFamily="34" charset="0"/>
              </a:rPr>
              <a:t>nalyze</a:t>
            </a:r>
            <a:r>
              <a:rPr lang="ru-RU" dirty="0">
                <a:latin typeface="Avenir Next Cyr" panose="020B0503020202020204" pitchFamily="34" charset="0"/>
              </a:rPr>
              <a:t> </a:t>
            </a:r>
            <a:r>
              <a:rPr lang="ru-RU" dirty="0" err="1">
                <a:latin typeface="Avenir Next Cyr" panose="020B0503020202020204" pitchFamily="34" charset="0"/>
              </a:rPr>
              <a:t>the</a:t>
            </a:r>
            <a:r>
              <a:rPr lang="ru-RU" dirty="0">
                <a:latin typeface="Avenir Next Cyr" panose="020B0503020202020204" pitchFamily="34" charset="0"/>
              </a:rPr>
              <a:t> </a:t>
            </a:r>
            <a:r>
              <a:rPr lang="ru-RU" dirty="0" err="1">
                <a:latin typeface="Avenir Next Cyr" panose="020B0503020202020204" pitchFamily="34" charset="0"/>
              </a:rPr>
              <a:t>results</a:t>
            </a:r>
            <a:r>
              <a:rPr lang="ru-RU" dirty="0">
                <a:latin typeface="Avenir Next Cyr" panose="020B0503020202020204" pitchFamily="34" charset="0"/>
              </a:rPr>
              <a:t> </a:t>
            </a:r>
            <a:r>
              <a:rPr lang="ru-RU" dirty="0" err="1">
                <a:latin typeface="Avenir Next Cyr" panose="020B0503020202020204" pitchFamily="34" charset="0"/>
              </a:rPr>
              <a:t>to</a:t>
            </a:r>
            <a:r>
              <a:rPr lang="ru-RU" dirty="0">
                <a:latin typeface="Avenir Next Cyr" panose="020B0503020202020204" pitchFamily="34" charset="0"/>
              </a:rPr>
              <a:t> </a:t>
            </a:r>
            <a:r>
              <a:rPr lang="ru-RU" dirty="0" err="1">
                <a:latin typeface="Avenir Next Cyr" panose="020B0503020202020204" pitchFamily="34" charset="0"/>
              </a:rPr>
              <a:t>determine</a:t>
            </a:r>
            <a:r>
              <a:rPr lang="ru-RU" dirty="0">
                <a:latin typeface="Avenir Next Cyr" panose="020B0503020202020204" pitchFamily="34" charset="0"/>
              </a:rPr>
              <a:t> </a:t>
            </a:r>
            <a:r>
              <a:rPr lang="ru-RU" dirty="0" err="1">
                <a:latin typeface="Avenir Next Cyr" panose="020B0503020202020204" pitchFamily="34" charset="0"/>
              </a:rPr>
              <a:t>molecular</a:t>
            </a:r>
            <a:r>
              <a:rPr lang="ru-RU" dirty="0">
                <a:latin typeface="Avenir Next Cyr" panose="020B0503020202020204" pitchFamily="34" charset="0"/>
              </a:rPr>
              <a:t> </a:t>
            </a:r>
            <a:r>
              <a:rPr lang="ru-RU" dirty="0" err="1">
                <a:latin typeface="Avenir Next Cyr" panose="020B0503020202020204" pitchFamily="34" charset="0"/>
              </a:rPr>
              <a:t>composition</a:t>
            </a:r>
            <a:endParaRPr lang="ru-RU" dirty="0">
              <a:latin typeface="Avenir Next Cyr" panose="020B0503020202020204" pitchFamily="34" charset="0"/>
            </a:endParaRPr>
          </a:p>
        </p:txBody>
      </p:sp>
      <p:pic>
        <p:nvPicPr>
          <p:cNvPr id="1028" name="Picture 4" descr="Detector - Free electronics ic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1478427" y="4171232"/>
            <a:ext cx="900000" cy="900000"/>
          </a:xfrm>
          <a:prstGeom prst="rect">
            <a:avLst/>
          </a:prstGeom>
          <a:noFill/>
          <a:extLst>
            <a:ext uri="{909E8E84-426E-40DD-AFC4-6F175D3DCCD1}">
              <a14:hiddenFill xmlns:a14="http://schemas.microsoft.com/office/drawing/2010/main">
                <a:solidFill>
                  <a:srgbClr val="FFFFFF"/>
                </a:solidFill>
              </a14:hiddenFill>
            </a:ext>
          </a:extLst>
        </p:spPr>
      </p:pic>
      <p:grpSp>
        <p:nvGrpSpPr>
          <p:cNvPr id="71" name="Группа 70"/>
          <p:cNvGrpSpPr/>
          <p:nvPr/>
        </p:nvGrpSpPr>
        <p:grpSpPr>
          <a:xfrm>
            <a:off x="1063506" y="5483910"/>
            <a:ext cx="1729842" cy="857975"/>
            <a:chOff x="265236" y="5488399"/>
            <a:chExt cx="1729842" cy="857975"/>
          </a:xfrm>
        </p:grpSpPr>
        <p:sp>
          <p:nvSpPr>
            <p:cNvPr id="73" name="Rectangle 22"/>
            <p:cNvSpPr/>
            <p:nvPr/>
          </p:nvSpPr>
          <p:spPr>
            <a:xfrm>
              <a:off x="265236" y="5488399"/>
              <a:ext cx="1729842" cy="85375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24"/>
            <p:cNvCxnSpPr/>
            <p:nvPr/>
          </p:nvCxnSpPr>
          <p:spPr>
            <a:xfrm>
              <a:off x="693674" y="6057567"/>
              <a:ext cx="0" cy="2845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182"/>
            <p:cNvCxnSpPr/>
            <p:nvPr/>
          </p:nvCxnSpPr>
          <p:spPr>
            <a:xfrm>
              <a:off x="508390" y="6199859"/>
              <a:ext cx="0" cy="1422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186"/>
            <p:cNvCxnSpPr/>
            <p:nvPr/>
          </p:nvCxnSpPr>
          <p:spPr>
            <a:xfrm>
              <a:off x="1130157" y="5777206"/>
              <a:ext cx="0" cy="5691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187"/>
            <p:cNvCxnSpPr/>
            <p:nvPr/>
          </p:nvCxnSpPr>
          <p:spPr>
            <a:xfrm>
              <a:off x="1635570" y="5634914"/>
              <a:ext cx="0" cy="7114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189"/>
            <p:cNvCxnSpPr/>
            <p:nvPr/>
          </p:nvCxnSpPr>
          <p:spPr>
            <a:xfrm>
              <a:off x="1406726" y="5919498"/>
              <a:ext cx="0" cy="4268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80" name="Прямая со стрелкой 79"/>
          <p:cNvCxnSpPr/>
          <p:nvPr/>
        </p:nvCxnSpPr>
        <p:spPr>
          <a:xfrm>
            <a:off x="1929274" y="2552762"/>
            <a:ext cx="0" cy="3600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Прямая со стрелкой 82"/>
          <p:cNvCxnSpPr/>
          <p:nvPr/>
        </p:nvCxnSpPr>
        <p:spPr>
          <a:xfrm>
            <a:off x="1931772" y="3774481"/>
            <a:ext cx="0" cy="3600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Прямая со стрелкой 83"/>
          <p:cNvCxnSpPr/>
          <p:nvPr/>
        </p:nvCxnSpPr>
        <p:spPr>
          <a:xfrm>
            <a:off x="1935321" y="5104032"/>
            <a:ext cx="0" cy="3600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
          <p:cNvSpPr/>
          <p:nvPr/>
        </p:nvSpPr>
        <p:spPr>
          <a:xfrm>
            <a:off x="0" y="6571014"/>
            <a:ext cx="12192000" cy="27432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Avenir Next Cyr Medium" panose="020B0603020202020204" pitchFamily="34" charset="0"/>
              </a:rPr>
              <a:t>Ziaikin,</a:t>
            </a:r>
            <a:r>
              <a:rPr lang="ru-RU" sz="1600" dirty="0">
                <a:solidFill>
                  <a:schemeClr val="tx1"/>
                </a:solidFill>
                <a:latin typeface="Avenir Next Cyr Medium" panose="020B0603020202020204" pitchFamily="34" charset="0"/>
              </a:rPr>
              <a:t> </a:t>
            </a:r>
            <a:r>
              <a:rPr lang="en-US" sz="1600" dirty="0">
                <a:solidFill>
                  <a:schemeClr val="tx1"/>
                </a:solidFill>
                <a:latin typeface="Avenir Next Cyr Medium" panose="020B0603020202020204" pitchFamily="34" charset="0"/>
              </a:rPr>
              <a:t>Camacho, Peterson, </a:t>
            </a:r>
            <a:r>
              <a:rPr lang="en-US" sz="1600" dirty="0" err="1">
                <a:solidFill>
                  <a:schemeClr val="tx1"/>
                </a:solidFill>
                <a:latin typeface="Avenir Next Cyr Medium" panose="020B0603020202020204" pitchFamily="34" charset="0"/>
              </a:rPr>
              <a:t>Niv</a:t>
            </a:r>
            <a:r>
              <a:rPr lang="en-US" sz="1600" dirty="0">
                <a:solidFill>
                  <a:schemeClr val="tx1"/>
                </a:solidFill>
                <a:latin typeface="Avenir Next Cyr Medium" panose="020B0603020202020204" pitchFamily="34" charset="0"/>
              </a:rPr>
              <a:t>, BitterMasS: predicting bitterness from mass spectra (submitted for publication)</a:t>
            </a:r>
          </a:p>
        </p:txBody>
      </p:sp>
    </p:spTree>
    <p:extLst>
      <p:ext uri="{BB962C8B-B14F-4D97-AF65-F5344CB8AC3E}">
        <p14:creationId xmlns:p14="http://schemas.microsoft.com/office/powerpoint/2010/main" val="368106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0" grpId="0"/>
      <p:bldP spid="41" grpId="0"/>
      <p:bldP spid="6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975" y="720000"/>
            <a:ext cx="9936806" cy="5851014"/>
          </a:xfrm>
          <a:prstGeom prst="rect">
            <a:avLst/>
          </a:prstGeom>
        </p:spPr>
      </p:pic>
      <p:sp>
        <p:nvSpPr>
          <p:cNvPr id="4" name="Rectangle 3"/>
          <p:cNvSpPr/>
          <p:nvPr/>
        </p:nvSpPr>
        <p:spPr>
          <a:xfrm>
            <a:off x="0" y="0"/>
            <a:ext cx="12192000" cy="720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venir Next Cyr Medium" panose="020B0603020202020204" pitchFamily="34" charset="0"/>
              </a:rPr>
              <a:t>Mass spectrum</a:t>
            </a:r>
          </a:p>
        </p:txBody>
      </p:sp>
    </p:spTree>
    <p:extLst>
      <p:ext uri="{BB962C8B-B14F-4D97-AF65-F5344CB8AC3E}">
        <p14:creationId xmlns:p14="http://schemas.microsoft.com/office/powerpoint/2010/main" val="42190100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720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venir Next Cyr Medium" panose="020B0603020202020204" pitchFamily="34" charset="0"/>
              </a:rPr>
              <a:t>Data curation</a:t>
            </a:r>
            <a:endParaRPr lang="en-US" sz="3200" dirty="0">
              <a:solidFill>
                <a:schemeClr val="tx1"/>
              </a:solidFill>
              <a:latin typeface="Avenir Next Cyr Medium" panose="020B0603020202020204" pitchFamily="34" charset="0"/>
            </a:endParaRPr>
          </a:p>
        </p:txBody>
      </p:sp>
      <p:sp>
        <p:nvSpPr>
          <p:cNvPr id="15" name="Rectangle 3"/>
          <p:cNvSpPr/>
          <p:nvPr/>
        </p:nvSpPr>
        <p:spPr>
          <a:xfrm>
            <a:off x="0" y="6571014"/>
            <a:ext cx="12192000" cy="27432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Avenir Next Cyr Medium" panose="020B0603020202020204" pitchFamily="34" charset="0"/>
              </a:rPr>
              <a:t>Ziaikin,</a:t>
            </a:r>
            <a:r>
              <a:rPr lang="ru-RU" sz="1600" dirty="0">
                <a:solidFill>
                  <a:schemeClr val="tx1"/>
                </a:solidFill>
                <a:latin typeface="Avenir Next Cyr Medium" panose="020B0603020202020204" pitchFamily="34" charset="0"/>
              </a:rPr>
              <a:t> </a:t>
            </a:r>
            <a:r>
              <a:rPr lang="en-US" sz="1600" dirty="0">
                <a:solidFill>
                  <a:schemeClr val="tx1"/>
                </a:solidFill>
                <a:latin typeface="Avenir Next Cyr Medium" panose="020B0603020202020204" pitchFamily="34" charset="0"/>
              </a:rPr>
              <a:t>Camacho, Peterson, </a:t>
            </a:r>
            <a:r>
              <a:rPr lang="en-US" sz="1600" dirty="0" err="1">
                <a:solidFill>
                  <a:schemeClr val="tx1"/>
                </a:solidFill>
                <a:latin typeface="Avenir Next Cyr Medium" panose="020B0603020202020204" pitchFamily="34" charset="0"/>
              </a:rPr>
              <a:t>Niv</a:t>
            </a:r>
            <a:r>
              <a:rPr lang="en-US" sz="1600" dirty="0">
                <a:solidFill>
                  <a:schemeClr val="tx1"/>
                </a:solidFill>
                <a:latin typeface="Avenir Next Cyr Medium" panose="020B0603020202020204" pitchFamily="34" charset="0"/>
              </a:rPr>
              <a:t>, BitterMasS: predicting bitterness from mass spectra (submitted for publication)</a:t>
            </a:r>
          </a:p>
        </p:txBody>
      </p:sp>
      <p:grpSp>
        <p:nvGrpSpPr>
          <p:cNvPr id="66" name="Group 16"/>
          <p:cNvGrpSpPr/>
          <p:nvPr/>
        </p:nvGrpSpPr>
        <p:grpSpPr>
          <a:xfrm>
            <a:off x="4978746" y="2092207"/>
            <a:ext cx="1349997" cy="1092859"/>
            <a:chOff x="359471" y="1330094"/>
            <a:chExt cx="1349997" cy="1092859"/>
          </a:xfrm>
        </p:grpSpPr>
        <p:sp>
          <p:nvSpPr>
            <p:cNvPr id="67" name="TextBox 66"/>
            <p:cNvSpPr txBox="1"/>
            <p:nvPr/>
          </p:nvSpPr>
          <p:spPr>
            <a:xfrm>
              <a:off x="359471" y="2053621"/>
              <a:ext cx="1349997" cy="369332"/>
            </a:xfrm>
            <a:prstGeom prst="rect">
              <a:avLst/>
            </a:prstGeom>
            <a:noFill/>
          </p:spPr>
          <p:txBody>
            <a:bodyPr wrap="square" rtlCol="0">
              <a:spAutoFit/>
            </a:bodyPr>
            <a:lstStyle/>
            <a:p>
              <a:pPr algn="ctr"/>
              <a:r>
                <a:rPr lang="en-US" dirty="0">
                  <a:latin typeface="Avenir Next Cyr Medium" panose="020B0603020202020204" pitchFamily="34" charset="0"/>
                </a:rPr>
                <a:t>MassBank</a:t>
              </a:r>
              <a:r>
                <a:rPr lang="en-US" baseline="30000" dirty="0">
                  <a:latin typeface="Avenir Next Cyr Medium" panose="020B0603020202020204" pitchFamily="34" charset="0"/>
                </a:rPr>
                <a:t>6</a:t>
              </a:r>
              <a:endParaRPr lang="en-US" sz="2800" dirty="0">
                <a:latin typeface="Avenir Next Cyr Medium" panose="020B0603020202020204" pitchFamily="34" charset="0"/>
              </a:endParaRPr>
            </a:p>
          </p:txBody>
        </p:sp>
        <p:sp>
          <p:nvSpPr>
            <p:cNvPr id="68" name="Rectangle 18"/>
            <p:cNvSpPr/>
            <p:nvPr/>
          </p:nvSpPr>
          <p:spPr>
            <a:xfrm>
              <a:off x="674470" y="1690094"/>
              <a:ext cx="180000" cy="360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19"/>
            <p:cNvSpPr/>
            <p:nvPr/>
          </p:nvSpPr>
          <p:spPr>
            <a:xfrm>
              <a:off x="944470" y="1510094"/>
              <a:ext cx="180000" cy="540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20"/>
            <p:cNvSpPr/>
            <p:nvPr/>
          </p:nvSpPr>
          <p:spPr>
            <a:xfrm>
              <a:off x="1214470" y="1330094"/>
              <a:ext cx="180000" cy="720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7B465DCE-88F0-44E1-9DA9-048693E009CA}"/>
              </a:ext>
            </a:extLst>
          </p:cNvPr>
          <p:cNvSpPr txBox="1"/>
          <p:nvPr/>
        </p:nvSpPr>
        <p:spPr>
          <a:xfrm>
            <a:off x="267814" y="1753310"/>
            <a:ext cx="2585901" cy="1754326"/>
          </a:xfrm>
          <a:prstGeom prst="rect">
            <a:avLst/>
          </a:prstGeom>
          <a:noFill/>
        </p:spPr>
        <p:txBody>
          <a:bodyPr wrap="square" rtlCol="0">
            <a:spAutoFit/>
          </a:bodyPr>
          <a:lstStyle/>
          <a:p>
            <a:r>
              <a:rPr lang="en-US" dirty="0">
                <a:latin typeface="Avenir Next Cyr Medium" panose="020B0603020202020204" pitchFamily="34" charset="0"/>
              </a:rPr>
              <a:t>Data gathering from:</a:t>
            </a:r>
          </a:p>
          <a:p>
            <a:endParaRPr lang="ru-RU" dirty="0">
              <a:latin typeface="Avenir Next Cyr Medium" panose="020B0603020202020204" pitchFamily="34" charset="0"/>
            </a:endParaRPr>
          </a:p>
          <a:p>
            <a:pPr marL="285750" indent="-285750">
              <a:buFont typeface="Arial" panose="020B0604020202020204" pitchFamily="34" charset="0"/>
              <a:buChar char="•"/>
            </a:pPr>
            <a:r>
              <a:rPr lang="en-US" dirty="0">
                <a:latin typeface="Avenir Next Cyr Medium" panose="020B0603020202020204" pitchFamily="34" charset="0"/>
              </a:rPr>
              <a:t>BitterDB</a:t>
            </a:r>
            <a:r>
              <a:rPr lang="en-US" baseline="30000" dirty="0">
                <a:latin typeface="Avenir Next Cyr Medium" panose="020B0603020202020204" pitchFamily="34" charset="0"/>
              </a:rPr>
              <a:t>1</a:t>
            </a:r>
          </a:p>
          <a:p>
            <a:pPr marL="285750" indent="-285750">
              <a:buFont typeface="Arial" panose="020B0604020202020204" pitchFamily="34" charset="0"/>
              <a:buChar char="•"/>
            </a:pPr>
            <a:r>
              <a:rPr lang="en-US" dirty="0">
                <a:latin typeface="Avenir Next Cyr Medium" panose="020B0603020202020204" pitchFamily="34" charset="0"/>
              </a:rPr>
              <a:t>BitterPredict</a:t>
            </a:r>
            <a:r>
              <a:rPr lang="en-US" baseline="30000" dirty="0">
                <a:latin typeface="Avenir Next Cyr Medium" panose="020B0603020202020204" pitchFamily="34" charset="0"/>
              </a:rPr>
              <a:t>2</a:t>
            </a:r>
          </a:p>
          <a:p>
            <a:pPr marL="285750" indent="-285750">
              <a:buFont typeface="Arial" panose="020B0604020202020204" pitchFamily="34" charset="0"/>
              <a:buChar char="•"/>
            </a:pPr>
            <a:r>
              <a:rPr lang="en-US" dirty="0">
                <a:latin typeface="Avenir Next Cyr Medium" panose="020B0603020202020204" pitchFamily="34" charset="0"/>
              </a:rPr>
              <a:t>BitterIntense</a:t>
            </a:r>
            <a:r>
              <a:rPr lang="en-US" baseline="30000" dirty="0">
                <a:latin typeface="Avenir Next Cyr Medium" panose="020B0603020202020204" pitchFamily="34" charset="0"/>
              </a:rPr>
              <a:t>3</a:t>
            </a:r>
            <a:endParaRPr lang="en-US" dirty="0">
              <a:latin typeface="Avenir Next Cyr" panose="020B0503020202020204" pitchFamily="34" charset="0"/>
            </a:endParaRPr>
          </a:p>
          <a:p>
            <a:pPr marL="285750" indent="-285750">
              <a:buFont typeface="Arial" panose="020B0604020202020204" pitchFamily="34" charset="0"/>
              <a:buChar char="•"/>
            </a:pPr>
            <a:r>
              <a:rPr lang="en-US" dirty="0">
                <a:latin typeface="Avenir Next Cyr Medium" panose="020B0603020202020204" pitchFamily="34" charset="0"/>
              </a:rPr>
              <a:t>TAS2R14 papers</a:t>
            </a:r>
            <a:r>
              <a:rPr lang="en-US" baseline="30000" dirty="0">
                <a:latin typeface="Avenir Next Cyr Medium" panose="020B0603020202020204" pitchFamily="34" charset="0"/>
              </a:rPr>
              <a:t>4,5</a:t>
            </a:r>
            <a:endParaRPr lang="en-US" dirty="0">
              <a:latin typeface="Avenir Next Cyr" panose="020B0503020202020204" pitchFamily="34" charset="0"/>
            </a:endParaRPr>
          </a:p>
        </p:txBody>
      </p:sp>
      <p:sp>
        <p:nvSpPr>
          <p:cNvPr id="3" name="Arrow: Right 2">
            <a:extLst>
              <a:ext uri="{FF2B5EF4-FFF2-40B4-BE49-F238E27FC236}">
                <a16:creationId xmlns:a16="http://schemas.microsoft.com/office/drawing/2014/main" id="{DEC6AC10-5CC2-44D9-B5ED-CADD37D862A6}"/>
              </a:ext>
            </a:extLst>
          </p:cNvPr>
          <p:cNvSpPr/>
          <p:nvPr/>
        </p:nvSpPr>
        <p:spPr>
          <a:xfrm>
            <a:off x="3223748" y="2450473"/>
            <a:ext cx="1440000" cy="360000"/>
          </a:xfrm>
          <a:prstGeom prst="rightArrow">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TextBox 4">
            <a:extLst>
              <a:ext uri="{FF2B5EF4-FFF2-40B4-BE49-F238E27FC236}">
                <a16:creationId xmlns:a16="http://schemas.microsoft.com/office/drawing/2014/main" id="{B2EE23F4-71F5-4371-8B0E-23B36B132DC7}"/>
              </a:ext>
            </a:extLst>
          </p:cNvPr>
          <p:cNvSpPr txBox="1"/>
          <p:nvPr/>
        </p:nvSpPr>
        <p:spPr>
          <a:xfrm>
            <a:off x="3165330" y="1812305"/>
            <a:ext cx="1556836" cy="646331"/>
          </a:xfrm>
          <a:prstGeom prst="rect">
            <a:avLst/>
          </a:prstGeom>
          <a:noFill/>
        </p:spPr>
        <p:txBody>
          <a:bodyPr wrap="none" rtlCol="0">
            <a:spAutoFit/>
          </a:bodyPr>
          <a:lstStyle/>
          <a:p>
            <a:pPr algn="ctr"/>
            <a:r>
              <a:rPr lang="en-US" dirty="0">
                <a:latin typeface="Avenir Next Cyr Medium" panose="020B0603020202020204" pitchFamily="34" charset="0"/>
              </a:rPr>
              <a:t>Obtaining </a:t>
            </a:r>
          </a:p>
          <a:p>
            <a:pPr algn="ctr"/>
            <a:r>
              <a:rPr lang="en-US" dirty="0">
                <a:latin typeface="Avenir Next Cyr Medium" panose="020B0603020202020204" pitchFamily="34" charset="0"/>
              </a:rPr>
              <a:t>mass spectra</a:t>
            </a:r>
            <a:endParaRPr lang="LID4096" dirty="0">
              <a:latin typeface="Avenir Next Cyr Medium" panose="020B0603020202020204" pitchFamily="34" charset="0"/>
            </a:endParaRPr>
          </a:p>
        </p:txBody>
      </p:sp>
      <p:sp>
        <p:nvSpPr>
          <p:cNvPr id="6" name="Arrow: Right 5">
            <a:extLst>
              <a:ext uri="{FF2B5EF4-FFF2-40B4-BE49-F238E27FC236}">
                <a16:creationId xmlns:a16="http://schemas.microsoft.com/office/drawing/2014/main" id="{2D449E9F-6F5C-4757-89E4-60ED7605EDFA}"/>
              </a:ext>
            </a:extLst>
          </p:cNvPr>
          <p:cNvSpPr/>
          <p:nvPr/>
        </p:nvSpPr>
        <p:spPr>
          <a:xfrm>
            <a:off x="6643742" y="2458636"/>
            <a:ext cx="1440000" cy="360000"/>
          </a:xfrm>
          <a:prstGeom prst="rightArrow">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7" name="TextBox 6">
            <a:extLst>
              <a:ext uri="{FF2B5EF4-FFF2-40B4-BE49-F238E27FC236}">
                <a16:creationId xmlns:a16="http://schemas.microsoft.com/office/drawing/2014/main" id="{00DE63DA-081F-4C40-A319-8EABA0523FEE}"/>
              </a:ext>
            </a:extLst>
          </p:cNvPr>
          <p:cNvSpPr txBox="1"/>
          <p:nvPr/>
        </p:nvSpPr>
        <p:spPr>
          <a:xfrm>
            <a:off x="6832186" y="2086542"/>
            <a:ext cx="1063112" cy="369332"/>
          </a:xfrm>
          <a:prstGeom prst="rect">
            <a:avLst/>
          </a:prstGeom>
          <a:noFill/>
        </p:spPr>
        <p:txBody>
          <a:bodyPr wrap="none" rtlCol="0">
            <a:spAutoFit/>
          </a:bodyPr>
          <a:lstStyle/>
          <a:p>
            <a:r>
              <a:rPr lang="en-US" dirty="0">
                <a:latin typeface="Avenir Next Cyr Medium" panose="020B0603020202020204" pitchFamily="34" charset="0"/>
              </a:rPr>
              <a:t>Final set</a:t>
            </a:r>
            <a:endParaRPr lang="LID4096" dirty="0">
              <a:latin typeface="Avenir Next Cyr Medium" panose="020B0603020202020204" pitchFamily="34" charset="0"/>
            </a:endParaRPr>
          </a:p>
        </p:txBody>
      </p:sp>
      <p:sp>
        <p:nvSpPr>
          <p:cNvPr id="18" name="TextBox 17">
            <a:extLst>
              <a:ext uri="{FF2B5EF4-FFF2-40B4-BE49-F238E27FC236}">
                <a16:creationId xmlns:a16="http://schemas.microsoft.com/office/drawing/2014/main" id="{AF760A0D-A709-6DA6-565E-6C2FAEB8F15E}"/>
              </a:ext>
            </a:extLst>
          </p:cNvPr>
          <p:cNvSpPr txBox="1"/>
          <p:nvPr/>
        </p:nvSpPr>
        <p:spPr>
          <a:xfrm>
            <a:off x="8398741" y="1891809"/>
            <a:ext cx="3525445" cy="1477328"/>
          </a:xfrm>
          <a:prstGeom prst="rect">
            <a:avLst/>
          </a:prstGeom>
          <a:noFill/>
        </p:spPr>
        <p:txBody>
          <a:bodyPr wrap="square" rtlCol="0">
            <a:spAutoFit/>
          </a:bodyPr>
          <a:lstStyle/>
          <a:p>
            <a:pPr algn="ctr"/>
            <a:r>
              <a:rPr lang="ru-RU" dirty="0">
                <a:solidFill>
                  <a:schemeClr val="accent4">
                    <a:lumMod val="50000"/>
                  </a:schemeClr>
                </a:solidFill>
                <a:latin typeface="Avenir Next Cyr Medium" panose="020B0603020202020204" pitchFamily="34" charset="0"/>
              </a:rPr>
              <a:t>3577</a:t>
            </a:r>
            <a:r>
              <a:rPr lang="en-US" dirty="0">
                <a:solidFill>
                  <a:schemeClr val="accent4">
                    <a:lumMod val="50000"/>
                  </a:schemeClr>
                </a:solidFill>
                <a:latin typeface="Avenir Next Cyr Medium" panose="020B0603020202020204" pitchFamily="34" charset="0"/>
              </a:rPr>
              <a:t> spectra</a:t>
            </a:r>
            <a:r>
              <a:rPr lang="ru-RU" dirty="0">
                <a:latin typeface="Avenir Next Cyr Medium" panose="020B0603020202020204" pitchFamily="34" charset="0"/>
              </a:rPr>
              <a:t> </a:t>
            </a:r>
            <a:r>
              <a:rPr lang="en-US" dirty="0">
                <a:latin typeface="Avenir Next Cyr" panose="020B0503020202020204" pitchFamily="34" charset="0"/>
              </a:rPr>
              <a:t>for </a:t>
            </a:r>
            <a:r>
              <a:rPr lang="ru-RU" dirty="0">
                <a:solidFill>
                  <a:schemeClr val="accent4">
                    <a:lumMod val="50000"/>
                  </a:schemeClr>
                </a:solidFill>
                <a:latin typeface="Avenir Next Cyr Medium" panose="020B0603020202020204" pitchFamily="34" charset="0"/>
              </a:rPr>
              <a:t>348 </a:t>
            </a:r>
            <a:r>
              <a:rPr lang="en-US" dirty="0">
                <a:solidFill>
                  <a:schemeClr val="accent4">
                    <a:lumMod val="50000"/>
                  </a:schemeClr>
                </a:solidFill>
                <a:latin typeface="Avenir Next Cyr Medium" panose="020B0603020202020204" pitchFamily="34" charset="0"/>
              </a:rPr>
              <a:t>bitter compounds</a:t>
            </a:r>
          </a:p>
          <a:p>
            <a:pPr algn="ctr"/>
            <a:r>
              <a:rPr lang="en-US" dirty="0">
                <a:latin typeface="Avenir Next Cyr" panose="020B0503020202020204" pitchFamily="34" charset="0"/>
              </a:rPr>
              <a:t>and</a:t>
            </a:r>
            <a:endParaRPr lang="en-US" dirty="0">
              <a:latin typeface="Avenir Next Cyr Medium" panose="020B0603020202020204" pitchFamily="34" charset="0"/>
            </a:endParaRPr>
          </a:p>
          <a:p>
            <a:pPr algn="ctr"/>
            <a:r>
              <a:rPr lang="en-US" dirty="0">
                <a:solidFill>
                  <a:schemeClr val="accent1">
                    <a:lumMod val="50000"/>
                  </a:schemeClr>
                </a:solidFill>
                <a:latin typeface="Avenir Next Cyr Medium" panose="020B0603020202020204" pitchFamily="34" charset="0"/>
              </a:rPr>
              <a:t>1837 spectra</a:t>
            </a:r>
            <a:r>
              <a:rPr lang="ru-RU" dirty="0">
                <a:latin typeface="Avenir Next Cyr Medium" panose="020B0603020202020204" pitchFamily="34" charset="0"/>
              </a:rPr>
              <a:t> </a:t>
            </a:r>
            <a:r>
              <a:rPr lang="en-US" dirty="0">
                <a:latin typeface="Avenir Next Cyr" panose="020B0503020202020204" pitchFamily="34" charset="0"/>
              </a:rPr>
              <a:t>for </a:t>
            </a:r>
            <a:r>
              <a:rPr lang="en-US" dirty="0">
                <a:solidFill>
                  <a:schemeClr val="accent1">
                    <a:lumMod val="50000"/>
                  </a:schemeClr>
                </a:solidFill>
                <a:latin typeface="Avenir Next Cyr Medium" panose="020B0603020202020204" pitchFamily="34" charset="0"/>
              </a:rPr>
              <a:t>512</a:t>
            </a:r>
            <a:r>
              <a:rPr lang="ru-RU" dirty="0">
                <a:solidFill>
                  <a:schemeClr val="accent1">
                    <a:lumMod val="50000"/>
                  </a:schemeClr>
                </a:solidFill>
                <a:latin typeface="Avenir Next Cyr Medium" panose="020B0603020202020204" pitchFamily="34" charset="0"/>
              </a:rPr>
              <a:t> </a:t>
            </a:r>
            <a:r>
              <a:rPr lang="en-US" dirty="0">
                <a:solidFill>
                  <a:schemeClr val="accent1">
                    <a:lumMod val="50000"/>
                  </a:schemeClr>
                </a:solidFill>
                <a:latin typeface="Avenir Next Cyr Medium" panose="020B0603020202020204" pitchFamily="34" charset="0"/>
              </a:rPr>
              <a:t>non-bitter</a:t>
            </a:r>
            <a:r>
              <a:rPr lang="en-US" dirty="0">
                <a:latin typeface="Avenir Next Cyr Medium" panose="020B0603020202020204" pitchFamily="34" charset="0"/>
              </a:rPr>
              <a:t> </a:t>
            </a:r>
            <a:r>
              <a:rPr lang="en-US" dirty="0">
                <a:solidFill>
                  <a:schemeClr val="accent1">
                    <a:lumMod val="50000"/>
                  </a:schemeClr>
                </a:solidFill>
                <a:latin typeface="Avenir Next Cyr Medium" panose="020B0603020202020204" pitchFamily="34" charset="0"/>
              </a:rPr>
              <a:t>compounds </a:t>
            </a:r>
          </a:p>
        </p:txBody>
      </p:sp>
      <p:sp>
        <p:nvSpPr>
          <p:cNvPr id="25" name="Rectangle 45">
            <a:extLst>
              <a:ext uri="{FF2B5EF4-FFF2-40B4-BE49-F238E27FC236}">
                <a16:creationId xmlns:a16="http://schemas.microsoft.com/office/drawing/2014/main" id="{C56A9F23-1E79-0B9F-F536-E712BF45262F}"/>
              </a:ext>
            </a:extLst>
          </p:cNvPr>
          <p:cNvSpPr/>
          <p:nvPr/>
        </p:nvSpPr>
        <p:spPr>
          <a:xfrm>
            <a:off x="0" y="4540946"/>
            <a:ext cx="12192000" cy="2031325"/>
          </a:xfrm>
          <a:prstGeom prst="rect">
            <a:avLst/>
          </a:prstGeom>
        </p:spPr>
        <p:txBody>
          <a:bodyPr wrap="square">
            <a:spAutoFit/>
          </a:bodyPr>
          <a:lstStyle/>
          <a:p>
            <a:pPr>
              <a:lnSpc>
                <a:spcPct val="150000"/>
              </a:lnSpc>
            </a:pPr>
            <a:r>
              <a:rPr lang="en-US" sz="1400" baseline="30000" dirty="0">
                <a:effectLst/>
                <a:latin typeface="Avenir Next Cyr" panose="020B0503020202020204" pitchFamily="34" charset="0"/>
                <a:ea typeface="Calibri" panose="020F0502020204030204" pitchFamily="34" charset="0"/>
                <a:cs typeface="Times New Roman" panose="02020603050405020304" pitchFamily="18" charset="0"/>
              </a:rPr>
              <a:t>1</a:t>
            </a:r>
            <a:r>
              <a:rPr lang="en-US" sz="1400" dirty="0">
                <a:latin typeface="Avenir Next Cyr Medium" panose="020B0603020202020204" pitchFamily="34" charset="0"/>
              </a:rPr>
              <a:t>Dagan-Wiener A. </a:t>
            </a:r>
            <a:r>
              <a:rPr lang="en-US" sz="1400" dirty="0">
                <a:latin typeface="Avenir Next Cyr" panose="020B0503020202020204" pitchFamily="34" charset="0"/>
              </a:rPr>
              <a:t>et al. </a:t>
            </a:r>
            <a:r>
              <a:rPr lang="en-US" sz="1400" dirty="0" err="1">
                <a:latin typeface="Avenir Next Cyr" panose="020B0503020202020204" pitchFamily="34" charset="0"/>
              </a:rPr>
              <a:t>BitterDB</a:t>
            </a:r>
            <a:r>
              <a:rPr lang="en-US" sz="1400" dirty="0">
                <a:latin typeface="Avenir Next Cyr" panose="020B0503020202020204" pitchFamily="34" charset="0"/>
              </a:rPr>
              <a:t>: taste ligands and receptors database in 2019, </a:t>
            </a:r>
            <a:r>
              <a:rPr lang="en-US" sz="1400" dirty="0">
                <a:latin typeface="Avenir Next Cyr Medium" panose="020B0603020202020204" pitchFamily="34" charset="0"/>
              </a:rPr>
              <a:t>Nucleic Acids Res.</a:t>
            </a:r>
            <a:r>
              <a:rPr lang="en-US" sz="1400" dirty="0">
                <a:latin typeface="Avenir Next Cyr" panose="020B0503020202020204" pitchFamily="34" charset="0"/>
              </a:rPr>
              <a:t>, </a:t>
            </a:r>
            <a:r>
              <a:rPr lang="en-US" sz="1400" dirty="0">
                <a:latin typeface="Avenir Next Cyr Medium" panose="020B0603020202020204" pitchFamily="34" charset="0"/>
              </a:rPr>
              <a:t>2019</a:t>
            </a:r>
          </a:p>
          <a:p>
            <a:pPr>
              <a:lnSpc>
                <a:spcPct val="150000"/>
              </a:lnSpc>
            </a:pPr>
            <a:r>
              <a:rPr lang="en-US" sz="1400" baseline="30000" dirty="0">
                <a:latin typeface="Avenir Next Cyr" panose="020B0503020202020204" pitchFamily="34" charset="0"/>
                <a:ea typeface="Calibri" panose="020F0502020204030204" pitchFamily="34" charset="0"/>
                <a:cs typeface="Times New Roman" panose="02020603050405020304" pitchFamily="18" charset="0"/>
              </a:rPr>
              <a:t>2</a:t>
            </a:r>
            <a:r>
              <a:rPr lang="en-US" sz="1400" dirty="0">
                <a:latin typeface="Avenir Next Cyr Medium" panose="020B0603020202020204" pitchFamily="34" charset="0"/>
              </a:rPr>
              <a:t>Dagan-Wiener A. </a:t>
            </a:r>
            <a:r>
              <a:rPr lang="en-US" sz="1400" dirty="0">
                <a:latin typeface="Avenir Next Cyr" panose="020B0503020202020204" pitchFamily="34" charset="0"/>
              </a:rPr>
              <a:t>et al. </a:t>
            </a:r>
            <a:r>
              <a:rPr lang="en-GB" sz="1400" dirty="0">
                <a:latin typeface="Avenir Next Cyr" panose="020B0503020202020204" pitchFamily="34" charset="0"/>
              </a:rPr>
              <a:t>Bitter or not? </a:t>
            </a:r>
            <a:r>
              <a:rPr lang="en-GB" sz="1400" dirty="0" err="1">
                <a:latin typeface="Avenir Next Cyr" panose="020B0503020202020204" pitchFamily="34" charset="0"/>
              </a:rPr>
              <a:t>BitterPredict</a:t>
            </a:r>
            <a:r>
              <a:rPr lang="en-GB" sz="1400" dirty="0">
                <a:latin typeface="Avenir Next Cyr" panose="020B0503020202020204" pitchFamily="34" charset="0"/>
              </a:rPr>
              <a:t>, a tool for predicting taste from chemical structure, </a:t>
            </a:r>
            <a:r>
              <a:rPr lang="en-GB" sz="1400" dirty="0">
                <a:latin typeface="Avenir Next Cyr Medium" panose="020B0603020202020204" pitchFamily="34" charset="0"/>
              </a:rPr>
              <a:t>Sci. Rep.</a:t>
            </a:r>
            <a:r>
              <a:rPr lang="en-GB" sz="1400" dirty="0">
                <a:latin typeface="Avenir Next Cyr" panose="020B0503020202020204" pitchFamily="34" charset="0"/>
              </a:rPr>
              <a:t>, </a:t>
            </a:r>
            <a:r>
              <a:rPr lang="en-GB" sz="1400" dirty="0">
                <a:latin typeface="Avenir Next Cyr Medium" panose="020B0603020202020204" pitchFamily="34" charset="0"/>
              </a:rPr>
              <a:t>2017</a:t>
            </a:r>
          </a:p>
          <a:p>
            <a:pPr>
              <a:lnSpc>
                <a:spcPct val="150000"/>
              </a:lnSpc>
            </a:pPr>
            <a:r>
              <a:rPr lang="en-US" sz="1400" baseline="30000" dirty="0">
                <a:latin typeface="Avenir Next Cyr" panose="020B0503020202020204" pitchFamily="34" charset="0"/>
                <a:ea typeface="Calibri" panose="020F0502020204030204" pitchFamily="34" charset="0"/>
                <a:cs typeface="Times New Roman" panose="02020603050405020304" pitchFamily="18" charset="0"/>
              </a:rPr>
              <a:t>3</a:t>
            </a:r>
            <a:r>
              <a:rPr lang="en-US" sz="1400" dirty="0">
                <a:latin typeface="Avenir Next Cyr Medium" panose="020B0603020202020204" pitchFamily="34" charset="0"/>
              </a:rPr>
              <a:t>Margulis E. </a:t>
            </a:r>
            <a:r>
              <a:rPr lang="en-US" sz="1400" dirty="0">
                <a:latin typeface="Avenir Next Cyr" panose="020B0503020202020204" pitchFamily="34" charset="0"/>
              </a:rPr>
              <a:t>et al. Intense Bitterness of Molecules: Machine Learning for Expediting Drug Discovery, </a:t>
            </a:r>
            <a:r>
              <a:rPr lang="en-US" sz="1400" dirty="0" err="1">
                <a:latin typeface="Avenir Next Cyr Medium" panose="020B0603020202020204" pitchFamily="34" charset="0"/>
              </a:rPr>
              <a:t>Comput</a:t>
            </a:r>
            <a:r>
              <a:rPr lang="en-US" sz="1400" dirty="0">
                <a:latin typeface="Avenir Next Cyr Medium" panose="020B0603020202020204" pitchFamily="34" charset="0"/>
              </a:rPr>
              <a:t>. </a:t>
            </a:r>
            <a:r>
              <a:rPr lang="en-US" sz="1400" dirty="0" err="1">
                <a:latin typeface="Avenir Next Cyr Medium" panose="020B0603020202020204" pitchFamily="34" charset="0"/>
              </a:rPr>
              <a:t>Struct</a:t>
            </a:r>
            <a:r>
              <a:rPr lang="en-US" sz="1400" dirty="0">
                <a:latin typeface="Avenir Next Cyr Medium" panose="020B0603020202020204" pitchFamily="34" charset="0"/>
              </a:rPr>
              <a:t>. </a:t>
            </a:r>
            <a:r>
              <a:rPr lang="en-US" sz="1400" dirty="0" err="1">
                <a:latin typeface="Avenir Next Cyr Medium" panose="020B0603020202020204" pitchFamily="34" charset="0"/>
              </a:rPr>
              <a:t>Biotechnol</a:t>
            </a:r>
            <a:r>
              <a:rPr lang="en-US" sz="1400" dirty="0">
                <a:latin typeface="Avenir Next Cyr Medium" panose="020B0603020202020204" pitchFamily="34" charset="0"/>
              </a:rPr>
              <a:t>. J.</a:t>
            </a:r>
            <a:r>
              <a:rPr lang="en-US" sz="1400" dirty="0">
                <a:latin typeface="Avenir Next Cyr" panose="020B0503020202020204" pitchFamily="34" charset="0"/>
              </a:rPr>
              <a:t>, </a:t>
            </a:r>
            <a:r>
              <a:rPr lang="en-US" sz="1400" dirty="0">
                <a:latin typeface="Avenir Next Cyr Medium" panose="020B0603020202020204" pitchFamily="34" charset="0"/>
              </a:rPr>
              <a:t>2021</a:t>
            </a:r>
          </a:p>
          <a:p>
            <a:pPr>
              <a:lnSpc>
                <a:spcPct val="150000"/>
              </a:lnSpc>
            </a:pPr>
            <a:r>
              <a:rPr lang="en-US" sz="1400" baseline="30000" dirty="0">
                <a:latin typeface="Avenir Next Cyr" panose="020B0503020202020204" pitchFamily="34" charset="0"/>
                <a:ea typeface="Calibri" panose="020F0502020204030204" pitchFamily="34" charset="0"/>
                <a:cs typeface="Times New Roman" panose="02020603050405020304" pitchFamily="18" charset="0"/>
              </a:rPr>
              <a:t>4</a:t>
            </a:r>
            <a:r>
              <a:rPr lang="en-US" sz="1400" dirty="0">
                <a:latin typeface="Avenir Next Cyr Medium" panose="020B0603020202020204" pitchFamily="34" charset="0"/>
              </a:rPr>
              <a:t>Fierro F. </a:t>
            </a:r>
            <a:r>
              <a:rPr lang="en-US" sz="1400" dirty="0">
                <a:latin typeface="Avenir Next Cyr" panose="020B0503020202020204" pitchFamily="34" charset="0"/>
              </a:rPr>
              <a:t>et al. Inhibiting a promiscuous GPCR: iterative discovery of bitter taste receptor ligands, </a:t>
            </a:r>
            <a:r>
              <a:rPr lang="en-US" sz="1400" dirty="0">
                <a:latin typeface="Avenir Next Cyr Medium" panose="020B0603020202020204" pitchFamily="34" charset="0"/>
              </a:rPr>
              <a:t>Cell. Mol. Life Sci.</a:t>
            </a:r>
            <a:r>
              <a:rPr lang="en-US" sz="1400" dirty="0">
                <a:latin typeface="Avenir Next Cyr" panose="020B0503020202020204" pitchFamily="34" charset="0"/>
              </a:rPr>
              <a:t>, </a:t>
            </a:r>
            <a:r>
              <a:rPr lang="en-US" sz="1400" dirty="0">
                <a:latin typeface="Avenir Next Cyr Medium" panose="020B0603020202020204" pitchFamily="34" charset="0"/>
              </a:rPr>
              <a:t>2023</a:t>
            </a:r>
          </a:p>
          <a:p>
            <a:pPr>
              <a:lnSpc>
                <a:spcPct val="150000"/>
              </a:lnSpc>
            </a:pPr>
            <a:r>
              <a:rPr lang="en-US" sz="1400" baseline="30000" dirty="0">
                <a:latin typeface="Avenir Next Cyr" panose="020B0503020202020204" pitchFamily="34" charset="0"/>
                <a:ea typeface="Calibri" panose="020F0502020204030204" pitchFamily="34" charset="0"/>
                <a:cs typeface="Times New Roman" panose="02020603050405020304" pitchFamily="18" charset="0"/>
              </a:rPr>
              <a:t>5</a:t>
            </a:r>
            <a:r>
              <a:rPr lang="en-US" sz="1400" dirty="0">
                <a:latin typeface="Avenir Next Cyr Medium" panose="020B0603020202020204" pitchFamily="34" charset="0"/>
              </a:rPr>
              <a:t>Waterloo L. </a:t>
            </a:r>
            <a:r>
              <a:rPr lang="en-US" sz="1400" dirty="0">
                <a:latin typeface="Avenir Next Cyr" panose="020B0503020202020204" pitchFamily="34" charset="0"/>
              </a:rPr>
              <a:t>et al. Discovery of 2-Aminopyrimidines as Potent Agonists for the Bitter Taste Receptor TAS2R14, </a:t>
            </a:r>
            <a:r>
              <a:rPr lang="en-US" sz="1400" dirty="0">
                <a:latin typeface="Avenir Next Cyr Medium" panose="020B0603020202020204" pitchFamily="34" charset="0"/>
              </a:rPr>
              <a:t>J. Med. Chem.</a:t>
            </a:r>
            <a:r>
              <a:rPr lang="en-US" sz="1400" dirty="0">
                <a:latin typeface="Avenir Next Cyr" panose="020B0503020202020204" pitchFamily="34" charset="0"/>
              </a:rPr>
              <a:t>, </a:t>
            </a:r>
            <a:r>
              <a:rPr lang="en-US" sz="1400" dirty="0">
                <a:latin typeface="Avenir Next Cyr Medium" panose="020B0603020202020204" pitchFamily="34" charset="0"/>
              </a:rPr>
              <a:t>2023</a:t>
            </a:r>
          </a:p>
          <a:p>
            <a:pPr>
              <a:lnSpc>
                <a:spcPct val="150000"/>
              </a:lnSpc>
            </a:pPr>
            <a:r>
              <a:rPr lang="en-US" sz="1400" baseline="30000" dirty="0">
                <a:latin typeface="Avenir Next Cyr" panose="020B0503020202020204" pitchFamily="34" charset="0"/>
                <a:ea typeface="Calibri" panose="020F0502020204030204" pitchFamily="34" charset="0"/>
                <a:cs typeface="Times New Roman" panose="02020603050405020304" pitchFamily="18" charset="0"/>
              </a:rPr>
              <a:t>6</a:t>
            </a:r>
            <a:r>
              <a:rPr lang="en-US" sz="1400" dirty="0">
                <a:latin typeface="Avenir Next Cyr Medium" panose="020B0603020202020204" pitchFamily="34" charset="0"/>
              </a:rPr>
              <a:t>MassBank</a:t>
            </a:r>
            <a:r>
              <a:rPr lang="en-US" sz="1400" dirty="0">
                <a:latin typeface="Avenir Next Cyr" panose="020B0503020202020204" pitchFamily="34" charset="0"/>
              </a:rPr>
              <a:t>: Release version </a:t>
            </a:r>
            <a:r>
              <a:rPr lang="en-US" sz="1400" dirty="0">
                <a:latin typeface="Avenir Next Cyr Medium" panose="020B0603020202020204" pitchFamily="34" charset="0"/>
              </a:rPr>
              <a:t>2021.12</a:t>
            </a:r>
          </a:p>
        </p:txBody>
      </p:sp>
    </p:spTree>
    <p:extLst>
      <p:ext uri="{BB962C8B-B14F-4D97-AF65-F5344CB8AC3E}">
        <p14:creationId xmlns:p14="http://schemas.microsoft.com/office/powerpoint/2010/main" val="135736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7" grpId="0"/>
      <p:bldP spid="18" grpId="0"/>
    </p:bldLst>
  </p:timing>
</p:sld>
</file>

<file path=ppt/theme/theme1.xml><?xml version="1.0" encoding="utf-8"?>
<a:theme xmlns:a="http://schemas.openxmlformats.org/drawingml/2006/main" name="Office Theme">
  <a:themeElements>
    <a:clrScheme name="drawio_colors">
      <a:dk1>
        <a:sysClr val="windowText" lastClr="000000"/>
      </a:dk1>
      <a:lt1>
        <a:sysClr val="window" lastClr="FFFFFF"/>
      </a:lt1>
      <a:dk2>
        <a:srgbClr val="44546A"/>
      </a:dk2>
      <a:lt2>
        <a:srgbClr val="E7E6E6"/>
      </a:lt2>
      <a:accent1>
        <a:srgbClr val="A9C4EB"/>
      </a:accent1>
      <a:accent2>
        <a:srgbClr val="FFCE9F"/>
      </a:accent2>
      <a:accent3>
        <a:srgbClr val="9AC7BF"/>
      </a:accent3>
      <a:accent4>
        <a:srgbClr val="F19C99"/>
      </a:accent4>
      <a:accent5>
        <a:srgbClr val="C3ABD0"/>
      </a:accent5>
      <a:accent6>
        <a:srgbClr val="FFE599"/>
      </a:accent6>
      <a:hlink>
        <a:srgbClr val="B9E0A5"/>
      </a:hlink>
      <a:folHlink>
        <a:srgbClr val="CDA2B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10993</TotalTime>
  <Words>2577</Words>
  <Application>Microsoft Office PowerPoint</Application>
  <PresentationFormat>Широкоэкранный</PresentationFormat>
  <Paragraphs>333</Paragraphs>
  <Slides>25</Slides>
  <Notes>25</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25</vt:i4>
      </vt:variant>
    </vt:vector>
  </HeadingPairs>
  <TitlesOfParts>
    <vt:vector size="32" baseType="lpstr">
      <vt:lpstr>Arial</vt:lpstr>
      <vt:lpstr>Avenir Next Cyr</vt:lpstr>
      <vt:lpstr>Avenir Next Cyr Medium</vt:lpstr>
      <vt:lpstr>Calibri</vt:lpstr>
      <vt:lpstr>Calibri Light</vt:lpstr>
      <vt:lpstr>Times New Roman</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Masha-lab</dc:creator>
  <cp:lastModifiedBy>Evgenii Ziaikin</cp:lastModifiedBy>
  <cp:revision>320</cp:revision>
  <dcterms:created xsi:type="dcterms:W3CDTF">2023-05-23T11:49:04Z</dcterms:created>
  <dcterms:modified xsi:type="dcterms:W3CDTF">2024-02-29T08:52:05Z</dcterms:modified>
</cp:coreProperties>
</file>