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firstSlideNum="0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12198350"/>
  <p:notesSz cx="9872650" cy="6742100"/>
  <p:embeddedFontLst>
    <p:embeddedFont>
      <p:font typeface="Robo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  <p:ext uri="{2D200454-40CA-4A62-9FC3-DE9A4176ACB9}">
      <p15:notesGuideLst>
        <p15:guide id="1" orient="horz" pos="2124">
          <p15:clr>
            <a:srgbClr val="A4A3A4"/>
          </p15:clr>
        </p15:guide>
        <p15:guide id="2" pos="3110">
          <p15:clr>
            <a:srgbClr val="A4A3A4"/>
          </p15:clr>
        </p15:guide>
      </p15:notesGuideLst>
    </p:ext>
    <p:ext uri="GoogleSlidesCustomDataVersion2">
      <go:slidesCustomData xmlns:go="http://customooxmlschemas.google.com/" r:id="rId27" roundtripDataSignature="AMtx7miHmPWeq/2/s3uioe366a/ica/E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2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124" orient="horz"/>
        <p:guide pos="311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592224" y="0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0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10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u="none" strike="noStrike">
                <a:latin typeface="Roboto"/>
                <a:ea typeface="Roboto"/>
                <a:cs typeface="Roboto"/>
                <a:sym typeface="Roboto"/>
              </a:rPr>
              <a:t>Feature based molecular network: circle in the network represents consensus spectrum and the connected lines related fragmentation patterns</a:t>
            </a:r>
            <a:endParaRPr/>
          </a:p>
        </p:txBody>
      </p:sp>
      <p:sp>
        <p:nvSpPr>
          <p:cNvPr id="274" name="Google Shape;274;p10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1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11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1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2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12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2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13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3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4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14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4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p15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15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6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16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16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7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17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17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Make specific case</a:t>
            </a:r>
            <a:endParaRPr/>
          </a:p>
        </p:txBody>
      </p:sp>
      <p:sp>
        <p:nvSpPr>
          <p:cNvPr id="99" name="Google Shape;99;p2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4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5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5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6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6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7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7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8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8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9:notes"/>
          <p:cNvSpPr/>
          <p:nvPr>
            <p:ph idx="2" type="sldImg"/>
          </p:nvPr>
        </p:nvSpPr>
        <p:spPr>
          <a:xfrm>
            <a:off x="2689225" y="506413"/>
            <a:ext cx="4494213" cy="252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9:notes"/>
          <p:cNvSpPr txBox="1"/>
          <p:nvPr>
            <p:ph idx="1" type="body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9:notes"/>
          <p:cNvSpPr txBox="1"/>
          <p:nvPr>
            <p:ph idx="12" type="sldNum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>
  <p:cSld name="Titeldia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idx="1" type="body"/>
          </p:nvPr>
        </p:nvSpPr>
        <p:spPr>
          <a:xfrm>
            <a:off x="0" y="-1"/>
            <a:ext cx="12198349" cy="4521941"/>
          </a:xfrm>
          <a:prstGeom prst="rect">
            <a:avLst/>
          </a:prstGeom>
          <a:solidFill>
            <a:srgbClr val="8592BC"/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"/>
              <a:buNone/>
              <a:defRPr sz="1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19"/>
          <p:cNvSpPr txBox="1"/>
          <p:nvPr>
            <p:ph idx="2" type="body"/>
          </p:nvPr>
        </p:nvSpPr>
        <p:spPr>
          <a:xfrm>
            <a:off x="1" y="1"/>
            <a:ext cx="12198350" cy="371933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"/>
              <a:buNone/>
              <a:defRPr sz="1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800"/>
              <a:buNone/>
              <a:defRPr/>
            </a:lvl9pPr>
          </a:lstStyle>
          <a:p/>
        </p:txBody>
      </p:sp>
      <p:sp>
        <p:nvSpPr>
          <p:cNvPr id="18" name="Google Shape;18;p19"/>
          <p:cNvSpPr txBox="1"/>
          <p:nvPr>
            <p:ph type="title"/>
          </p:nvPr>
        </p:nvSpPr>
        <p:spPr>
          <a:xfrm>
            <a:off x="1490663" y="1052736"/>
            <a:ext cx="10225136" cy="1656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eorgia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3" type="body"/>
          </p:nvPr>
        </p:nvSpPr>
        <p:spPr>
          <a:xfrm>
            <a:off x="1490663" y="3934610"/>
            <a:ext cx="691832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800"/>
              <a:buNone/>
              <a:defRPr/>
            </a:lvl9pPr>
          </a:lstStyle>
          <a:p/>
        </p:txBody>
      </p:sp>
      <p:pic>
        <p:nvPicPr>
          <p:cNvPr id="20" name="Google Shape;20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2288" y="4888655"/>
            <a:ext cx="2621665" cy="117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9"/>
          <p:cNvSpPr txBox="1"/>
          <p:nvPr>
            <p:ph idx="10" type="dt"/>
          </p:nvPr>
        </p:nvSpPr>
        <p:spPr>
          <a:xfrm>
            <a:off x="7467327" y="3934684"/>
            <a:ext cx="4326359" cy="394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22" name="Google Shape;22;p19"/>
          <p:cNvSpPr/>
          <p:nvPr/>
        </p:nvSpPr>
        <p:spPr>
          <a:xfrm>
            <a:off x="0" y="6453336"/>
            <a:ext cx="12198350" cy="4046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2313" y="6543376"/>
            <a:ext cx="358875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9"/>
          <p:cNvSpPr/>
          <p:nvPr/>
        </p:nvSpPr>
        <p:spPr>
          <a:xfrm>
            <a:off x="6099174" y="6453336"/>
            <a:ext cx="6099175" cy="4046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19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 100%">
  <p:cSld name="Graph 100%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/>
          <p:nvPr>
            <p:ph type="title"/>
          </p:nvPr>
        </p:nvSpPr>
        <p:spPr>
          <a:xfrm>
            <a:off x="404662" y="404664"/>
            <a:ext cx="1138902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/>
          <p:nvPr>
            <p:ph idx="2" type="chart"/>
          </p:nvPr>
        </p:nvSpPr>
        <p:spPr>
          <a:xfrm>
            <a:off x="404662" y="1252836"/>
            <a:ext cx="11389023" cy="4795836"/>
          </a:xfrm>
          <a:prstGeom prst="rect">
            <a:avLst/>
          </a:prstGeom>
          <a:solidFill>
            <a:srgbClr val="E5E8F1"/>
          </a:solidFill>
          <a:ln>
            <a:noFill/>
          </a:ln>
        </p:spPr>
        <p:txBody>
          <a:bodyPr anchorCtr="0" anchor="ctr" bIns="180000" lIns="0" spcFirstLastPara="1" rIns="0" wrap="square" tIns="0">
            <a:normAutofit/>
          </a:bodyPr>
          <a:lstStyle>
            <a:lvl1pPr lvl="0" marR="0" rtl="0" algn="ctr">
              <a:lnSpc>
                <a:spcPct val="25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-"/>
              <a:defRPr b="0" i="0" sz="16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-"/>
              <a:defRPr b="0" i="0" sz="16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71" name="Google Shape;71;p28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 100%">
  <p:cSld name="Video 100%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/>
          <p:nvPr>
            <p:ph type="title"/>
          </p:nvPr>
        </p:nvSpPr>
        <p:spPr>
          <a:xfrm>
            <a:off x="404662" y="404664"/>
            <a:ext cx="1138902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9"/>
          <p:cNvSpPr/>
          <p:nvPr>
            <p:ph idx="2" type="media"/>
          </p:nvPr>
        </p:nvSpPr>
        <p:spPr>
          <a:xfrm>
            <a:off x="404662" y="1252836"/>
            <a:ext cx="11389023" cy="4795836"/>
          </a:xfrm>
          <a:prstGeom prst="rect">
            <a:avLst/>
          </a:prstGeom>
          <a:solidFill>
            <a:srgbClr val="E5E8F1"/>
          </a:solidFill>
          <a:ln>
            <a:noFill/>
          </a:ln>
        </p:spPr>
        <p:txBody>
          <a:bodyPr anchorCtr="0" anchor="ctr" bIns="180000" lIns="0" spcFirstLastPara="1" rIns="0" wrap="square" tIns="0">
            <a:normAutofit/>
          </a:bodyPr>
          <a:lstStyle>
            <a:lvl1pPr lvl="0" marR="0" rtl="0" algn="ctr">
              <a:lnSpc>
                <a:spcPct val="25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-"/>
              <a:defRPr b="0" i="0" sz="16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-"/>
              <a:defRPr b="0" i="0" sz="16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75" name="Google Shape;75;p29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0"/>
          <p:cNvSpPr txBox="1"/>
          <p:nvPr>
            <p:ph idx="1" type="body"/>
          </p:nvPr>
        </p:nvSpPr>
        <p:spPr>
          <a:xfrm>
            <a:off x="1" y="1"/>
            <a:ext cx="12198350" cy="452193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"/>
              <a:buNone/>
              <a:defRPr sz="1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800"/>
              <a:buNone/>
              <a:defRPr/>
            </a:lvl9pPr>
          </a:lstStyle>
          <a:p/>
        </p:txBody>
      </p:sp>
      <p:sp>
        <p:nvSpPr>
          <p:cNvPr id="78" name="Google Shape;78;p30"/>
          <p:cNvSpPr txBox="1"/>
          <p:nvPr>
            <p:ph type="title"/>
          </p:nvPr>
        </p:nvSpPr>
        <p:spPr>
          <a:xfrm>
            <a:off x="1490663" y="1052736"/>
            <a:ext cx="10225136" cy="1656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Georgia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9" name="Google Shape;7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2288" y="4888655"/>
            <a:ext cx="2621665" cy="11714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0"/>
          <p:cNvSpPr/>
          <p:nvPr/>
        </p:nvSpPr>
        <p:spPr>
          <a:xfrm>
            <a:off x="0" y="6453336"/>
            <a:ext cx="12198350" cy="4046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2313" y="6543376"/>
            <a:ext cx="358875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0"/>
          <p:cNvSpPr/>
          <p:nvPr/>
        </p:nvSpPr>
        <p:spPr>
          <a:xfrm>
            <a:off x="6099174" y="6453336"/>
            <a:ext cx="6099175" cy="4046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0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00%">
  <p:cSld name="Text 100%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 txBox="1"/>
          <p:nvPr>
            <p:ph type="title"/>
          </p:nvPr>
        </p:nvSpPr>
        <p:spPr>
          <a:xfrm>
            <a:off x="404662" y="404664"/>
            <a:ext cx="1138902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1" type="body"/>
          </p:nvPr>
        </p:nvSpPr>
        <p:spPr>
          <a:xfrm>
            <a:off x="404662" y="1252836"/>
            <a:ext cx="11389023" cy="4795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dex">
  <p:cSld name="Index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 txBox="1"/>
          <p:nvPr>
            <p:ph type="title"/>
          </p:nvPr>
        </p:nvSpPr>
        <p:spPr>
          <a:xfrm>
            <a:off x="404662" y="404664"/>
            <a:ext cx="1138902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" type="body"/>
          </p:nvPr>
        </p:nvSpPr>
        <p:spPr>
          <a:xfrm>
            <a:off x="404663" y="1252836"/>
            <a:ext cx="6846640" cy="4795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Georgia"/>
              <a:buAutoNum type="arabicPeriod"/>
              <a:defRPr sz="2400">
                <a:solidFill>
                  <a:schemeClr val="lt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5pPr>
            <a:lvl6pPr indent="-3810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Georgia"/>
              <a:buAutoNum type="arabicPeriod"/>
              <a:defRPr sz="2400">
                <a:solidFill>
                  <a:schemeClr val="lt2"/>
                </a:solidFill>
              </a:defRPr>
            </a:lvl6pPr>
            <a:lvl7pPr indent="-3302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>
                <a:solidFill>
                  <a:schemeClr val="lt2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3" name="Google Shape;33;p21"/>
          <p:cNvSpPr/>
          <p:nvPr>
            <p:ph idx="2" type="pic"/>
          </p:nvPr>
        </p:nvSpPr>
        <p:spPr>
          <a:xfrm>
            <a:off x="7453634" y="1252538"/>
            <a:ext cx="4339905" cy="4795837"/>
          </a:xfrm>
          <a:prstGeom prst="rect">
            <a:avLst/>
          </a:prstGeom>
          <a:solidFill>
            <a:srgbClr val="E5E8F1"/>
          </a:solidFill>
          <a:ln>
            <a:noFill/>
          </a:ln>
        </p:spPr>
      </p:sp>
      <p:sp>
        <p:nvSpPr>
          <p:cNvPr id="34" name="Google Shape;34;p21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Image 75%/25%">
  <p:cSld name="Text &amp; Image 75%/25%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/>
          <p:nvPr>
            <p:ph type="title"/>
          </p:nvPr>
        </p:nvSpPr>
        <p:spPr>
          <a:xfrm>
            <a:off x="404662" y="404664"/>
            <a:ext cx="1138902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2"/>
          <p:cNvSpPr txBox="1"/>
          <p:nvPr>
            <p:ph idx="1" type="body"/>
          </p:nvPr>
        </p:nvSpPr>
        <p:spPr>
          <a:xfrm>
            <a:off x="404662" y="1252836"/>
            <a:ext cx="7926761" cy="4795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22"/>
          <p:cNvSpPr/>
          <p:nvPr>
            <p:ph idx="2" type="pic"/>
          </p:nvPr>
        </p:nvSpPr>
        <p:spPr>
          <a:xfrm>
            <a:off x="8533755" y="1252538"/>
            <a:ext cx="3259784" cy="4795837"/>
          </a:xfrm>
          <a:prstGeom prst="rect">
            <a:avLst/>
          </a:prstGeom>
          <a:solidFill>
            <a:srgbClr val="E5E8F1"/>
          </a:solidFill>
          <a:ln>
            <a:noFill/>
          </a:ln>
        </p:spPr>
      </p:sp>
      <p:sp>
        <p:nvSpPr>
          <p:cNvPr id="39" name="Google Shape;39;p22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Image 50%/50%">
  <p:cSld name="Text &amp; Image 50%/50%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/>
          <p:nvPr>
            <p:ph type="title"/>
          </p:nvPr>
        </p:nvSpPr>
        <p:spPr>
          <a:xfrm>
            <a:off x="404662" y="404664"/>
            <a:ext cx="1138902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rgia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" type="body"/>
          </p:nvPr>
        </p:nvSpPr>
        <p:spPr>
          <a:xfrm>
            <a:off x="404662" y="1252836"/>
            <a:ext cx="5593347" cy="4795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800"/>
              <a:buNone/>
              <a:defRPr/>
            </a:lvl9pPr>
          </a:lstStyle>
          <a:p/>
        </p:txBody>
      </p:sp>
      <p:sp>
        <p:nvSpPr>
          <p:cNvPr id="43" name="Google Shape;43;p23"/>
          <p:cNvSpPr/>
          <p:nvPr>
            <p:ph idx="2" type="pic"/>
          </p:nvPr>
        </p:nvSpPr>
        <p:spPr>
          <a:xfrm>
            <a:off x="6200775" y="1252538"/>
            <a:ext cx="5592763" cy="4795837"/>
          </a:xfrm>
          <a:prstGeom prst="rect">
            <a:avLst/>
          </a:prstGeom>
          <a:solidFill>
            <a:srgbClr val="E5E8F1"/>
          </a:solidFill>
          <a:ln>
            <a:noFill/>
          </a:ln>
        </p:spPr>
      </p:sp>
      <p:sp>
        <p:nvSpPr>
          <p:cNvPr id="44" name="Google Shape;44;p23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Image 25%/75%">
  <p:cSld name="Text &amp; Image 25%/75%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/>
          <p:nvPr>
            <p:ph type="title"/>
          </p:nvPr>
        </p:nvSpPr>
        <p:spPr>
          <a:xfrm>
            <a:off x="404662" y="404664"/>
            <a:ext cx="1138902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" type="body"/>
          </p:nvPr>
        </p:nvSpPr>
        <p:spPr>
          <a:xfrm>
            <a:off x="404662" y="1252836"/>
            <a:ext cx="3534273" cy="4795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24"/>
          <p:cNvSpPr/>
          <p:nvPr>
            <p:ph idx="2" type="pic"/>
          </p:nvPr>
        </p:nvSpPr>
        <p:spPr>
          <a:xfrm>
            <a:off x="4141267" y="1252538"/>
            <a:ext cx="7652271" cy="4795837"/>
          </a:xfrm>
          <a:prstGeom prst="rect">
            <a:avLst/>
          </a:prstGeom>
          <a:solidFill>
            <a:srgbClr val="E5E8F1"/>
          </a:solidFill>
          <a:ln>
            <a:noFill/>
          </a:ln>
        </p:spPr>
      </p:sp>
      <p:sp>
        <p:nvSpPr>
          <p:cNvPr id="49" name="Google Shape;49;p24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100%">
  <p:cSld name="Image 100%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 txBox="1"/>
          <p:nvPr>
            <p:ph type="title"/>
          </p:nvPr>
        </p:nvSpPr>
        <p:spPr>
          <a:xfrm>
            <a:off x="404662" y="404664"/>
            <a:ext cx="1138902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/>
          <p:nvPr>
            <p:ph idx="2" type="pic"/>
          </p:nvPr>
        </p:nvSpPr>
        <p:spPr>
          <a:xfrm>
            <a:off x="404663" y="1252538"/>
            <a:ext cx="11388876" cy="4795837"/>
          </a:xfrm>
          <a:prstGeom prst="rect">
            <a:avLst/>
          </a:prstGeom>
          <a:solidFill>
            <a:srgbClr val="E5E8F1"/>
          </a:solidFill>
          <a:ln>
            <a:noFill/>
          </a:ln>
        </p:spPr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Image 4x">
  <p:cSld name="Text &amp; Image 4x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type="title"/>
          </p:nvPr>
        </p:nvSpPr>
        <p:spPr>
          <a:xfrm>
            <a:off x="404662" y="404664"/>
            <a:ext cx="1138902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" type="body"/>
          </p:nvPr>
        </p:nvSpPr>
        <p:spPr>
          <a:xfrm>
            <a:off x="404662" y="1252836"/>
            <a:ext cx="5593347" cy="4795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800"/>
              <a:buNone/>
              <a:defRPr/>
            </a:lvl9pPr>
          </a:lstStyle>
          <a:p/>
        </p:txBody>
      </p:sp>
      <p:sp>
        <p:nvSpPr>
          <p:cNvPr id="57" name="Google Shape;57;p26"/>
          <p:cNvSpPr/>
          <p:nvPr>
            <p:ph idx="2" type="pic"/>
          </p:nvPr>
        </p:nvSpPr>
        <p:spPr>
          <a:xfrm>
            <a:off x="6200776" y="1252538"/>
            <a:ext cx="2695072" cy="2297049"/>
          </a:xfrm>
          <a:prstGeom prst="rect">
            <a:avLst/>
          </a:prstGeom>
          <a:solidFill>
            <a:srgbClr val="E5E8F1"/>
          </a:solidFill>
          <a:ln>
            <a:noFill/>
          </a:ln>
        </p:spPr>
      </p:sp>
      <p:sp>
        <p:nvSpPr>
          <p:cNvPr id="58" name="Google Shape;58;p26"/>
          <p:cNvSpPr/>
          <p:nvPr>
            <p:ph idx="3" type="pic"/>
          </p:nvPr>
        </p:nvSpPr>
        <p:spPr>
          <a:xfrm>
            <a:off x="9098614" y="1252538"/>
            <a:ext cx="2695072" cy="2297049"/>
          </a:xfrm>
          <a:prstGeom prst="rect">
            <a:avLst/>
          </a:prstGeom>
          <a:solidFill>
            <a:srgbClr val="E5E8F1"/>
          </a:solidFill>
          <a:ln>
            <a:noFill/>
          </a:ln>
        </p:spPr>
      </p:sp>
      <p:sp>
        <p:nvSpPr>
          <p:cNvPr id="59" name="Google Shape;59;p26"/>
          <p:cNvSpPr/>
          <p:nvPr>
            <p:ph idx="4" type="pic"/>
          </p:nvPr>
        </p:nvSpPr>
        <p:spPr>
          <a:xfrm>
            <a:off x="6200776" y="3751623"/>
            <a:ext cx="2695072" cy="2297049"/>
          </a:xfrm>
          <a:prstGeom prst="rect">
            <a:avLst/>
          </a:prstGeom>
          <a:solidFill>
            <a:srgbClr val="E5E8F1"/>
          </a:solidFill>
          <a:ln>
            <a:noFill/>
          </a:ln>
        </p:spPr>
      </p:sp>
      <p:sp>
        <p:nvSpPr>
          <p:cNvPr id="60" name="Google Shape;60;p26"/>
          <p:cNvSpPr/>
          <p:nvPr>
            <p:ph idx="5" type="pic"/>
          </p:nvPr>
        </p:nvSpPr>
        <p:spPr>
          <a:xfrm>
            <a:off x="9098614" y="3751623"/>
            <a:ext cx="2695072" cy="2297049"/>
          </a:xfrm>
          <a:prstGeom prst="rect">
            <a:avLst/>
          </a:prstGeom>
          <a:solidFill>
            <a:srgbClr val="E5E8F1"/>
          </a:solidFill>
          <a:ln>
            <a:noFill/>
          </a:ln>
        </p:spPr>
      </p:sp>
      <p:sp>
        <p:nvSpPr>
          <p:cNvPr id="61" name="Google Shape;61;p26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Image 2x">
  <p:cSld name="Text &amp; Image 2x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7"/>
          <p:cNvSpPr txBox="1"/>
          <p:nvPr>
            <p:ph type="title"/>
          </p:nvPr>
        </p:nvSpPr>
        <p:spPr>
          <a:xfrm>
            <a:off x="404662" y="404664"/>
            <a:ext cx="1138902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7"/>
          <p:cNvSpPr txBox="1"/>
          <p:nvPr>
            <p:ph idx="1" type="body"/>
          </p:nvPr>
        </p:nvSpPr>
        <p:spPr>
          <a:xfrm>
            <a:off x="404662" y="1252836"/>
            <a:ext cx="5593347" cy="4795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800"/>
              <a:buNone/>
              <a:defRPr/>
            </a:lvl9pPr>
          </a:lstStyle>
          <a:p/>
        </p:txBody>
      </p:sp>
      <p:sp>
        <p:nvSpPr>
          <p:cNvPr id="65" name="Google Shape;65;p27"/>
          <p:cNvSpPr/>
          <p:nvPr>
            <p:ph idx="2" type="pic"/>
          </p:nvPr>
        </p:nvSpPr>
        <p:spPr>
          <a:xfrm>
            <a:off x="6200341" y="1252538"/>
            <a:ext cx="2695072" cy="4796134"/>
          </a:xfrm>
          <a:prstGeom prst="rect">
            <a:avLst/>
          </a:prstGeom>
          <a:solidFill>
            <a:srgbClr val="E5E8F1"/>
          </a:solidFill>
          <a:ln>
            <a:noFill/>
          </a:ln>
        </p:spPr>
      </p:sp>
      <p:sp>
        <p:nvSpPr>
          <p:cNvPr id="66" name="Google Shape;66;p27"/>
          <p:cNvSpPr/>
          <p:nvPr>
            <p:ph idx="3" type="pic"/>
          </p:nvPr>
        </p:nvSpPr>
        <p:spPr>
          <a:xfrm>
            <a:off x="9098179" y="1252538"/>
            <a:ext cx="2695072" cy="4796134"/>
          </a:xfrm>
          <a:prstGeom prst="rect">
            <a:avLst/>
          </a:prstGeom>
          <a:solidFill>
            <a:srgbClr val="E5E8F1"/>
          </a:solidFill>
          <a:ln>
            <a:noFill/>
          </a:ln>
        </p:spPr>
      </p:sp>
      <p:sp>
        <p:nvSpPr>
          <p:cNvPr id="67" name="Google Shape;67;p27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404662" y="404664"/>
            <a:ext cx="1138902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rgia"/>
              <a:buNone/>
              <a:defRPr b="1" i="0" sz="40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404662" y="1252836"/>
            <a:ext cx="11389023" cy="4795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-"/>
              <a:defRPr b="0" i="0" sz="16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-"/>
              <a:defRPr b="0" i="0" sz="16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2" name="Google Shape;12;p18"/>
          <p:cNvSpPr/>
          <p:nvPr/>
        </p:nvSpPr>
        <p:spPr>
          <a:xfrm>
            <a:off x="0" y="6453336"/>
            <a:ext cx="12198350" cy="4046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04662" y="6543376"/>
            <a:ext cx="358875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image" Target="../media/image51.png"/><Relationship Id="rId5" Type="http://schemas.openxmlformats.org/officeDocument/2006/relationships/image" Target="../media/image24.png"/><Relationship Id="rId6" Type="http://schemas.openxmlformats.org/officeDocument/2006/relationships/image" Target="../media/image30.png"/><Relationship Id="rId7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png"/><Relationship Id="rId4" Type="http://schemas.openxmlformats.org/officeDocument/2006/relationships/image" Target="../media/image43.png"/><Relationship Id="rId5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44.png"/><Relationship Id="rId5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39.png"/><Relationship Id="rId5" Type="http://schemas.openxmlformats.org/officeDocument/2006/relationships/image" Target="../media/image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41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28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5" Type="http://schemas.openxmlformats.org/officeDocument/2006/relationships/image" Target="../media/image18.png"/><Relationship Id="rId6" Type="http://schemas.openxmlformats.org/officeDocument/2006/relationships/image" Target="../media/image31.png"/><Relationship Id="rId7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image" Target="../media/image35.jpg"/><Relationship Id="rId7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Relationship Id="rId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idx="1" type="body"/>
          </p:nvPr>
        </p:nvSpPr>
        <p:spPr>
          <a:xfrm>
            <a:off x="0" y="-1"/>
            <a:ext cx="12198349" cy="4521941"/>
          </a:xfrm>
          <a:prstGeom prst="rect">
            <a:avLst/>
          </a:prstGeom>
          <a:solidFill>
            <a:srgbClr val="8592BC"/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</a:pPr>
            <a:r>
              <a:t/>
            </a:r>
            <a:endParaRPr/>
          </a:p>
        </p:txBody>
      </p:sp>
      <p:sp>
        <p:nvSpPr>
          <p:cNvPr id="90" name="Google Shape;90;p1"/>
          <p:cNvSpPr txBox="1"/>
          <p:nvPr>
            <p:ph idx="2" type="body"/>
          </p:nvPr>
        </p:nvSpPr>
        <p:spPr>
          <a:xfrm>
            <a:off x="1" y="1"/>
            <a:ext cx="12198350" cy="371933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</a:pPr>
            <a:r>
              <a:t/>
            </a:r>
            <a:endParaRPr b="1"/>
          </a:p>
        </p:txBody>
      </p:sp>
      <p:sp>
        <p:nvSpPr>
          <p:cNvPr id="91" name="Google Shape;91;p1"/>
          <p:cNvSpPr txBox="1"/>
          <p:nvPr>
            <p:ph type="title"/>
          </p:nvPr>
        </p:nvSpPr>
        <p:spPr>
          <a:xfrm>
            <a:off x="806585" y="1527108"/>
            <a:ext cx="10585177" cy="21922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en-US" sz="2800"/>
              <a:t>Transcription factor binding site detection for regulatory and functional predictions of biosynthetic gene clusters</a:t>
            </a:r>
            <a:br>
              <a:rPr i="1" lang="en-US" sz="3600"/>
            </a:br>
            <a:endParaRPr sz="3600"/>
          </a:p>
        </p:txBody>
      </p:sp>
      <p:sp>
        <p:nvSpPr>
          <p:cNvPr id="92" name="Google Shape;92;p1"/>
          <p:cNvSpPr txBox="1"/>
          <p:nvPr>
            <p:ph idx="3" type="body"/>
          </p:nvPr>
        </p:nvSpPr>
        <p:spPr>
          <a:xfrm>
            <a:off x="0" y="3817078"/>
            <a:ext cx="121983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85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800"/>
              <a:t>Hannah Augustijn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US" sz="2100"/>
              <a:t> van Wezel Lab – Medema Lab</a:t>
            </a:r>
            <a:endParaRPr/>
          </a:p>
        </p:txBody>
      </p:sp>
      <p:pic>
        <p:nvPicPr>
          <p:cNvPr descr="Wageningen University &amp; Research - Kiemt" id="93" name="Google Shape;93;p1"/>
          <p:cNvPicPr preferRelativeResize="0"/>
          <p:nvPr/>
        </p:nvPicPr>
        <p:blipFill rotWithShape="1">
          <a:blip r:embed="rId3">
            <a:alphaModFix/>
          </a:blip>
          <a:srcRect b="34063" l="0" r="0" t="37400"/>
          <a:stretch/>
        </p:blipFill>
        <p:spPr>
          <a:xfrm>
            <a:off x="3146847" y="5059030"/>
            <a:ext cx="4248471" cy="88649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/>
          <p:nvPr/>
        </p:nvSpPr>
        <p:spPr>
          <a:xfrm>
            <a:off x="194519" y="6473105"/>
            <a:ext cx="4968552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11677880" y="670927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0"/>
          <p:cNvPicPr preferRelativeResize="0"/>
          <p:nvPr/>
        </p:nvPicPr>
        <p:blipFill rotWithShape="1">
          <a:blip r:embed="rId3">
            <a:alphaModFix/>
          </a:blip>
          <a:srcRect b="19843" l="0" r="47326" t="6771"/>
          <a:stretch/>
        </p:blipFill>
        <p:spPr>
          <a:xfrm>
            <a:off x="333452" y="1483449"/>
            <a:ext cx="6073077" cy="428665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0"/>
          <p:cNvSpPr/>
          <p:nvPr/>
        </p:nvSpPr>
        <p:spPr>
          <a:xfrm>
            <a:off x="6675239" y="-1200"/>
            <a:ext cx="5523111" cy="6474305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C3D6E4"/>
              </a:gs>
              <a:gs pos="100000">
                <a:srgbClr val="E1E1E5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8" name="Google Shape;278;p10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9" name="Google Shape;279;p10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0" name="Google Shape;280;p10"/>
          <p:cNvPicPr preferRelativeResize="0"/>
          <p:nvPr/>
        </p:nvPicPr>
        <p:blipFill rotWithShape="1">
          <a:blip r:embed="rId4">
            <a:alphaModFix/>
          </a:blip>
          <a:srcRect b="0" l="26411" r="25748" t="0"/>
          <a:stretch/>
        </p:blipFill>
        <p:spPr>
          <a:xfrm>
            <a:off x="8043242" y="1580380"/>
            <a:ext cx="2696714" cy="445316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0"/>
          <p:cNvSpPr txBox="1"/>
          <p:nvPr/>
        </p:nvSpPr>
        <p:spPr>
          <a:xfrm>
            <a:off x="9735301" y="3880298"/>
            <a:ext cx="1511381" cy="556067"/>
          </a:xfrm>
          <a:prstGeom prst="rect">
            <a:avLst/>
          </a:prstGeom>
          <a:noFill/>
          <a:ln>
            <a:noFill/>
          </a:ln>
        </p:spPr>
        <p:txBody>
          <a:bodyPr anchorCtr="0" anchor="t" bIns="107925" lIns="107925" spcFirstLastPara="1" rIns="107925" wrap="square" tIns="10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9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 = Acetyl- or fatty acid-capped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799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 sz="1799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179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2" name="Google Shape;282;p10"/>
          <p:cNvSpPr txBox="1"/>
          <p:nvPr/>
        </p:nvSpPr>
        <p:spPr>
          <a:xfrm>
            <a:off x="7293440" y="186077"/>
            <a:ext cx="4571458" cy="12491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158"/>
              </a:buClr>
              <a:buSzPts val="2400"/>
              <a:buFont typeface="Georgia"/>
              <a:buNone/>
            </a:pPr>
            <a:r>
              <a:rPr b="1" lang="en-US" sz="2400">
                <a:solidFill>
                  <a:srgbClr val="001158"/>
                </a:solidFill>
                <a:latin typeface="Georgia"/>
                <a:ea typeface="Georgia"/>
                <a:cs typeface="Georgia"/>
                <a:sym typeface="Georgia"/>
              </a:rPr>
              <a:t>Desferrioxamine variants</a:t>
            </a:r>
            <a:endParaRPr b="1" sz="2400">
              <a:solidFill>
                <a:srgbClr val="00115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3" name="Google Shape;283;p10"/>
          <p:cNvSpPr/>
          <p:nvPr/>
        </p:nvSpPr>
        <p:spPr>
          <a:xfrm>
            <a:off x="5329260" y="3651004"/>
            <a:ext cx="2413869" cy="1296021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0010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4" name="Google Shape;284;p10"/>
          <p:cNvPicPr preferRelativeResize="0"/>
          <p:nvPr/>
        </p:nvPicPr>
        <p:blipFill rotWithShape="1">
          <a:blip r:embed="rId5">
            <a:alphaModFix/>
          </a:blip>
          <a:srcRect b="30462" l="41477" r="33037" t="53191"/>
          <a:stretch/>
        </p:blipFill>
        <p:spPr>
          <a:xfrm>
            <a:off x="5560216" y="3986495"/>
            <a:ext cx="1887247" cy="64403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0"/>
          <p:cNvSpPr/>
          <p:nvPr/>
        </p:nvSpPr>
        <p:spPr>
          <a:xfrm flipH="1" rot="10800000">
            <a:off x="6494562" y="5092635"/>
            <a:ext cx="952901" cy="446666"/>
          </a:xfrm>
          <a:prstGeom prst="bentArrow">
            <a:avLst>
              <a:gd fmla="val 9063" name="adj1"/>
              <a:gd fmla="val 37098" name="adj2"/>
              <a:gd fmla="val 46227" name="adj3"/>
              <a:gd fmla="val 45742" name="adj4"/>
            </a:avLst>
          </a:prstGeom>
          <a:solidFill>
            <a:srgbClr val="001058"/>
          </a:solidFill>
          <a:ln cap="flat" cmpd="sng" w="25400">
            <a:solidFill>
              <a:srgbClr val="0010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99">
              <a:solidFill>
                <a:srgbClr val="52595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6" name="Google Shape;286;p10"/>
          <p:cNvSpPr/>
          <p:nvPr/>
        </p:nvSpPr>
        <p:spPr>
          <a:xfrm>
            <a:off x="698575" y="2396749"/>
            <a:ext cx="5707954" cy="8867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7" name="Google Shape;287;p10"/>
          <p:cNvSpPr txBox="1"/>
          <p:nvPr/>
        </p:nvSpPr>
        <p:spPr>
          <a:xfrm>
            <a:off x="7639184" y="1677043"/>
            <a:ext cx="1117236" cy="719705"/>
          </a:xfrm>
          <a:prstGeom prst="rect">
            <a:avLst/>
          </a:prstGeom>
          <a:noFill/>
          <a:ln>
            <a:noFill/>
          </a:ln>
        </p:spPr>
        <p:txBody>
          <a:bodyPr anchorCtr="0" anchor="t" bIns="107925" lIns="107925" spcFirstLastPara="1" rIns="107925" wrap="square" tIns="107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Cyclic</a:t>
            </a:r>
            <a:endParaRPr/>
          </a:p>
        </p:txBody>
      </p:sp>
      <p:sp>
        <p:nvSpPr>
          <p:cNvPr id="288" name="Google Shape;288;p10"/>
          <p:cNvSpPr txBox="1"/>
          <p:nvPr/>
        </p:nvSpPr>
        <p:spPr>
          <a:xfrm>
            <a:off x="7639184" y="4142311"/>
            <a:ext cx="1117236" cy="719705"/>
          </a:xfrm>
          <a:prstGeom prst="rect">
            <a:avLst/>
          </a:prstGeom>
          <a:noFill/>
          <a:ln>
            <a:noFill/>
          </a:ln>
        </p:spPr>
        <p:txBody>
          <a:bodyPr anchorCtr="0" anchor="t" bIns="107925" lIns="107925" spcFirstLastPara="1" rIns="107925" wrap="square" tIns="107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Linear</a:t>
            </a:r>
            <a:endParaRPr/>
          </a:p>
        </p:txBody>
      </p:sp>
      <p:sp>
        <p:nvSpPr>
          <p:cNvPr id="289" name="Google Shape;289;p10"/>
          <p:cNvSpPr txBox="1"/>
          <p:nvPr/>
        </p:nvSpPr>
        <p:spPr>
          <a:xfrm>
            <a:off x="8809401" y="2492896"/>
            <a:ext cx="1117236" cy="719705"/>
          </a:xfrm>
          <a:prstGeom prst="rect">
            <a:avLst/>
          </a:prstGeom>
          <a:noFill/>
          <a:ln>
            <a:noFill/>
          </a:ln>
        </p:spPr>
        <p:txBody>
          <a:bodyPr anchorCtr="0" anchor="t" bIns="107925" lIns="107925" spcFirstLastPara="1" rIns="107925" wrap="square" tIns="107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DFO E</a:t>
            </a:r>
            <a:endParaRPr/>
          </a:p>
        </p:txBody>
      </p:sp>
      <p:sp>
        <p:nvSpPr>
          <p:cNvPr id="290" name="Google Shape;290;p10"/>
          <p:cNvSpPr txBox="1"/>
          <p:nvPr/>
        </p:nvSpPr>
        <p:spPr>
          <a:xfrm>
            <a:off x="8809401" y="4875441"/>
            <a:ext cx="1117236" cy="719705"/>
          </a:xfrm>
          <a:prstGeom prst="rect">
            <a:avLst/>
          </a:prstGeom>
          <a:noFill/>
          <a:ln>
            <a:noFill/>
          </a:ln>
        </p:spPr>
        <p:txBody>
          <a:bodyPr anchorCtr="0" anchor="t" bIns="107925" lIns="107925" spcFirstLastPara="1" rIns="107925" wrap="square" tIns="107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DFO B</a:t>
            </a:r>
            <a:endParaRPr/>
          </a:p>
        </p:txBody>
      </p:sp>
      <p:sp>
        <p:nvSpPr>
          <p:cNvPr id="291" name="Google Shape;291;p10"/>
          <p:cNvSpPr/>
          <p:nvPr/>
        </p:nvSpPr>
        <p:spPr>
          <a:xfrm>
            <a:off x="698575" y="3271587"/>
            <a:ext cx="5707954" cy="18210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2" name="Google Shape;292;p10"/>
          <p:cNvSpPr txBox="1"/>
          <p:nvPr/>
        </p:nvSpPr>
        <p:spPr>
          <a:xfrm>
            <a:off x="2075318" y="816855"/>
            <a:ext cx="360040" cy="335492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  <a:endParaRPr/>
          </a:p>
        </p:txBody>
      </p:sp>
      <p:sp>
        <p:nvSpPr>
          <p:cNvPr id="293" name="Google Shape;293;p10"/>
          <p:cNvSpPr txBox="1"/>
          <p:nvPr/>
        </p:nvSpPr>
        <p:spPr>
          <a:xfrm>
            <a:off x="2421479" y="816855"/>
            <a:ext cx="360040" cy="335492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  <a:endParaRPr/>
          </a:p>
        </p:txBody>
      </p:sp>
      <p:sp>
        <p:nvSpPr>
          <p:cNvPr id="294" name="Google Shape;294;p10"/>
          <p:cNvSpPr txBox="1"/>
          <p:nvPr/>
        </p:nvSpPr>
        <p:spPr>
          <a:xfrm>
            <a:off x="3731502" y="816855"/>
            <a:ext cx="360040" cy="335492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  <a:endParaRPr/>
          </a:p>
        </p:txBody>
      </p:sp>
      <p:sp>
        <p:nvSpPr>
          <p:cNvPr id="295" name="Google Shape;295;p10"/>
          <p:cNvSpPr txBox="1"/>
          <p:nvPr/>
        </p:nvSpPr>
        <p:spPr>
          <a:xfrm>
            <a:off x="3281124" y="816855"/>
            <a:ext cx="360040" cy="335492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D1480B"/>
                </a:solidFill>
                <a:latin typeface="Avenir"/>
                <a:ea typeface="Avenir"/>
                <a:cs typeface="Avenir"/>
                <a:sym typeface="Avenir"/>
              </a:rPr>
              <a:t>E</a:t>
            </a:r>
            <a:endParaRPr/>
          </a:p>
        </p:txBody>
      </p:sp>
      <p:sp>
        <p:nvSpPr>
          <p:cNvPr id="296" name="Google Shape;296;p10"/>
          <p:cNvSpPr txBox="1"/>
          <p:nvPr/>
        </p:nvSpPr>
        <p:spPr>
          <a:xfrm>
            <a:off x="3506313" y="816855"/>
            <a:ext cx="360040" cy="335492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D1480B"/>
                </a:solidFill>
                <a:latin typeface="Avenir"/>
                <a:ea typeface="Avenir"/>
                <a:cs typeface="Avenir"/>
                <a:sym typeface="Avenir"/>
              </a:rPr>
              <a:t>E</a:t>
            </a:r>
            <a:endParaRPr/>
          </a:p>
        </p:txBody>
      </p:sp>
      <p:sp>
        <p:nvSpPr>
          <p:cNvPr id="297" name="Google Shape;297;p10"/>
          <p:cNvSpPr txBox="1"/>
          <p:nvPr/>
        </p:nvSpPr>
        <p:spPr>
          <a:xfrm>
            <a:off x="5072815" y="816855"/>
            <a:ext cx="360040" cy="335492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D1480B"/>
                </a:solidFill>
                <a:latin typeface="Avenir"/>
                <a:ea typeface="Avenir"/>
                <a:cs typeface="Avenir"/>
                <a:sym typeface="Avenir"/>
              </a:rPr>
              <a:t>E</a:t>
            </a:r>
            <a:endParaRPr/>
          </a:p>
        </p:txBody>
      </p:sp>
      <p:sp>
        <p:nvSpPr>
          <p:cNvPr id="298" name="Google Shape;298;p10"/>
          <p:cNvSpPr txBox="1"/>
          <p:nvPr/>
        </p:nvSpPr>
        <p:spPr>
          <a:xfrm>
            <a:off x="2075318" y="1173882"/>
            <a:ext cx="504056" cy="288032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rPr>
              <a:t>+Al</a:t>
            </a:r>
            <a:endParaRPr/>
          </a:p>
        </p:txBody>
      </p:sp>
      <p:sp>
        <p:nvSpPr>
          <p:cNvPr id="299" name="Google Shape;299;p10"/>
          <p:cNvSpPr txBox="1"/>
          <p:nvPr/>
        </p:nvSpPr>
        <p:spPr>
          <a:xfrm>
            <a:off x="2421479" y="1173882"/>
            <a:ext cx="504056" cy="288032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rPr>
              <a:t>+Fe</a:t>
            </a:r>
            <a:endParaRPr/>
          </a:p>
        </p:txBody>
      </p:sp>
      <p:sp>
        <p:nvSpPr>
          <p:cNvPr id="300" name="Google Shape;300;p10"/>
          <p:cNvSpPr txBox="1"/>
          <p:nvPr/>
        </p:nvSpPr>
        <p:spPr>
          <a:xfrm>
            <a:off x="3747448" y="1173882"/>
            <a:ext cx="504056" cy="288032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rPr>
              <a:t>apo</a:t>
            </a:r>
            <a:endParaRPr/>
          </a:p>
        </p:txBody>
      </p:sp>
      <p:sp>
        <p:nvSpPr>
          <p:cNvPr id="301" name="Google Shape;301;p10"/>
          <p:cNvSpPr txBox="1"/>
          <p:nvPr/>
        </p:nvSpPr>
        <p:spPr>
          <a:xfrm>
            <a:off x="3243392" y="1173882"/>
            <a:ext cx="504056" cy="288032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D1480B"/>
                </a:solidFill>
                <a:latin typeface="Avenir"/>
                <a:ea typeface="Avenir"/>
                <a:cs typeface="Avenir"/>
                <a:sym typeface="Avenir"/>
              </a:rPr>
              <a:t>+Al</a:t>
            </a:r>
            <a:endParaRPr b="1" sz="1000">
              <a:solidFill>
                <a:srgbClr val="D1480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2" name="Google Shape;302;p10"/>
          <p:cNvSpPr txBox="1"/>
          <p:nvPr/>
        </p:nvSpPr>
        <p:spPr>
          <a:xfrm>
            <a:off x="3464737" y="1173882"/>
            <a:ext cx="504056" cy="288032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D1480B"/>
                </a:solidFill>
                <a:latin typeface="Avenir"/>
                <a:ea typeface="Avenir"/>
                <a:cs typeface="Avenir"/>
                <a:sym typeface="Avenir"/>
              </a:rPr>
              <a:t>+Fe</a:t>
            </a:r>
            <a:endParaRPr b="1" sz="1000">
              <a:solidFill>
                <a:srgbClr val="D1480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3" name="Google Shape;303;p10"/>
          <p:cNvSpPr txBox="1"/>
          <p:nvPr/>
        </p:nvSpPr>
        <p:spPr>
          <a:xfrm>
            <a:off x="5022185" y="1173882"/>
            <a:ext cx="504056" cy="288032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D1480B"/>
                </a:solidFill>
                <a:latin typeface="Avenir"/>
                <a:ea typeface="Avenir"/>
                <a:cs typeface="Avenir"/>
                <a:sym typeface="Avenir"/>
              </a:rPr>
              <a:t>apo</a:t>
            </a:r>
            <a:endParaRPr/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"/>
          <p:cNvSpPr/>
          <p:nvPr/>
        </p:nvSpPr>
        <p:spPr>
          <a:xfrm>
            <a:off x="338535" y="1484785"/>
            <a:ext cx="5616624" cy="4464496"/>
          </a:xfrm>
          <a:prstGeom prst="roundRect">
            <a:avLst>
              <a:gd fmla="val 5050" name="adj"/>
            </a:avLst>
          </a:prstGeom>
          <a:gradFill>
            <a:gsLst>
              <a:gs pos="0">
                <a:srgbClr val="C3D6E4"/>
              </a:gs>
              <a:gs pos="100000">
                <a:srgbClr val="E1E1E5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A screenshot of a computer&#10;&#10;Description automatically generated" id="310" name="Google Shape;310;p11"/>
          <p:cNvPicPr preferRelativeResize="0"/>
          <p:nvPr/>
        </p:nvPicPr>
        <p:blipFill rotWithShape="1">
          <a:blip r:embed="rId3">
            <a:alphaModFix/>
          </a:blip>
          <a:srcRect b="0" l="8856" r="5112" t="0"/>
          <a:stretch/>
        </p:blipFill>
        <p:spPr>
          <a:xfrm>
            <a:off x="6387207" y="1502818"/>
            <a:ext cx="5213292" cy="3787351"/>
          </a:xfrm>
          <a:prstGeom prst="rect">
            <a:avLst/>
          </a:prstGeom>
          <a:noFill/>
          <a:ln cap="flat" cmpd="sng" w="9525">
            <a:solidFill>
              <a:srgbClr val="3F404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1" name="Google Shape;311;p11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2" name="Google Shape;312;p11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3" name="Google Shape;313;p11"/>
          <p:cNvSpPr txBox="1"/>
          <p:nvPr/>
        </p:nvSpPr>
        <p:spPr>
          <a:xfrm>
            <a:off x="7264281" y="466608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4" name="Google Shape;314;p11"/>
          <p:cNvSpPr txBox="1"/>
          <p:nvPr/>
        </p:nvSpPr>
        <p:spPr>
          <a:xfrm>
            <a:off x="7179295" y="6039921"/>
            <a:ext cx="417646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https://logomotif.bioinformatics.nl</a:t>
            </a:r>
            <a:endParaRPr sz="1600">
              <a:solidFill>
                <a:srgbClr val="00105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5" name="Google Shape;315;p11"/>
          <p:cNvSpPr txBox="1"/>
          <p:nvPr>
            <p:ph type="title"/>
          </p:nvPr>
        </p:nvSpPr>
        <p:spPr>
          <a:xfrm>
            <a:off x="623959" y="583119"/>
            <a:ext cx="10662399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eorgia"/>
              <a:buNone/>
            </a:pPr>
            <a:r>
              <a:rPr lang="en-US" sz="2800"/>
              <a:t>LogoMotif: a comprehensive database of TFBS profiles and regulatory networks in Actinobacteria</a:t>
            </a:r>
            <a:endParaRPr sz="2800"/>
          </a:p>
        </p:txBody>
      </p:sp>
      <p:pic>
        <p:nvPicPr>
          <p:cNvPr descr="A picture containing text, screenshot, font, logo&#10;&#10;Description automatically generated" id="316" name="Google Shape;316;p11"/>
          <p:cNvPicPr preferRelativeResize="0"/>
          <p:nvPr/>
        </p:nvPicPr>
        <p:blipFill rotWithShape="1">
          <a:blip r:embed="rId4">
            <a:alphaModFix/>
          </a:blip>
          <a:srcRect b="26734" l="15750" r="0" t="0"/>
          <a:stretch/>
        </p:blipFill>
        <p:spPr>
          <a:xfrm>
            <a:off x="482551" y="1714034"/>
            <a:ext cx="5328592" cy="3803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qr code on a white background&#10;&#10;Description automatically generated" id="317" name="Google Shape;31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90711" y="5517233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94135" y="5382000"/>
            <a:ext cx="2721056" cy="77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66727" y="5368151"/>
            <a:ext cx="2351532" cy="68270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1"/>
          <p:cNvSpPr txBox="1"/>
          <p:nvPr/>
        </p:nvSpPr>
        <p:spPr>
          <a:xfrm>
            <a:off x="1254439" y="6050854"/>
            <a:ext cx="440094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https://github.com/HAugustijn/MiniMotif/</a:t>
            </a:r>
            <a:endParaRPr/>
          </a:p>
        </p:txBody>
      </p:sp>
    </p:spTree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7" name="Google Shape;327;p12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8" name="Google Shape;328;p12"/>
          <p:cNvSpPr txBox="1"/>
          <p:nvPr/>
        </p:nvSpPr>
        <p:spPr>
          <a:xfrm>
            <a:off x="6844080" y="485493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9" name="Google Shape;329;p12"/>
          <p:cNvSpPr txBox="1"/>
          <p:nvPr>
            <p:ph type="title"/>
          </p:nvPr>
        </p:nvSpPr>
        <p:spPr>
          <a:xfrm>
            <a:off x="713664" y="546706"/>
            <a:ext cx="10832192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eorgia"/>
              <a:buNone/>
            </a:pPr>
            <a:r>
              <a:rPr lang="en-US" sz="2800"/>
              <a:t>Binding site detection in antiSMASH v7 with the </a:t>
            </a:r>
            <a:br>
              <a:rPr lang="en-US" sz="2800"/>
            </a:br>
            <a:r>
              <a:rPr lang="en-US" sz="2800"/>
              <a:t>TFBS Finder</a:t>
            </a:r>
            <a:endParaRPr sz="2800"/>
          </a:p>
        </p:txBody>
      </p:sp>
      <p:pic>
        <p:nvPicPr>
          <p:cNvPr id="330" name="Google Shape;330;p12"/>
          <p:cNvPicPr preferRelativeResize="0"/>
          <p:nvPr/>
        </p:nvPicPr>
        <p:blipFill rotWithShape="1">
          <a:blip r:embed="rId3">
            <a:alphaModFix/>
          </a:blip>
          <a:srcRect b="12315" l="-1" r="-1" t="0"/>
          <a:stretch/>
        </p:blipFill>
        <p:spPr>
          <a:xfrm>
            <a:off x="1281271" y="1376924"/>
            <a:ext cx="9635808" cy="4707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444" y="3576868"/>
            <a:ext cx="1368152" cy="42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7308" y="230848"/>
            <a:ext cx="890372" cy="8349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12"/>
          <p:cNvCxnSpPr/>
          <p:nvPr/>
        </p:nvCxnSpPr>
        <p:spPr>
          <a:xfrm rot="10800000">
            <a:off x="740980" y="2502365"/>
            <a:ext cx="1224136" cy="405381"/>
          </a:xfrm>
          <a:prstGeom prst="straightConnector1">
            <a:avLst/>
          </a:prstGeom>
          <a:noFill/>
          <a:ln cap="flat" cmpd="sng" w="28575">
            <a:solidFill>
              <a:srgbClr val="00105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4" name="Google Shape;334;p12"/>
          <p:cNvCxnSpPr/>
          <p:nvPr/>
        </p:nvCxnSpPr>
        <p:spPr>
          <a:xfrm flipH="1">
            <a:off x="713664" y="3165886"/>
            <a:ext cx="1251452" cy="327678"/>
          </a:xfrm>
          <a:prstGeom prst="straightConnector1">
            <a:avLst/>
          </a:prstGeom>
          <a:noFill/>
          <a:ln cap="flat" cmpd="sng" w="28575">
            <a:solidFill>
              <a:srgbClr val="00105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5" name="Google Shape;335;p12"/>
          <p:cNvPicPr preferRelativeResize="0"/>
          <p:nvPr/>
        </p:nvPicPr>
        <p:blipFill rotWithShape="1">
          <a:blip r:embed="rId3">
            <a:alphaModFix/>
          </a:blip>
          <a:srcRect b="63939" l="4788" r="89305" t="25457"/>
          <a:stretch/>
        </p:blipFill>
        <p:spPr>
          <a:xfrm>
            <a:off x="367263" y="2537415"/>
            <a:ext cx="972108" cy="972108"/>
          </a:xfrm>
          <a:prstGeom prst="ellipse">
            <a:avLst/>
          </a:prstGeom>
          <a:noFill/>
          <a:ln cap="flat" cmpd="sng" w="57150">
            <a:solidFill>
              <a:srgbClr val="00105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6" name="Google Shape;336;p12"/>
          <p:cNvSpPr/>
          <p:nvPr/>
        </p:nvSpPr>
        <p:spPr>
          <a:xfrm>
            <a:off x="1202631" y="4941168"/>
            <a:ext cx="5328592" cy="1352037"/>
          </a:xfrm>
          <a:prstGeom prst="rect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3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3" name="Google Shape;343;p13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Chart, sunburst chart&#10;&#10;Description automatically generated" id="344" name="Google Shape;34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607" y="1501502"/>
            <a:ext cx="4464496" cy="4354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3"/>
          <p:cNvSpPr txBox="1"/>
          <p:nvPr/>
        </p:nvSpPr>
        <p:spPr>
          <a:xfrm>
            <a:off x="1346647" y="722962"/>
            <a:ext cx="9793088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Georgia"/>
              <a:buNone/>
            </a:pPr>
            <a:r>
              <a:rPr b="1" i="0" lang="en-US" sz="24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Expanding the regulatory network using DAP-seq &amp; multiDAP</a:t>
            </a:r>
            <a:br>
              <a:rPr b="1" i="0" lang="en-US" sz="2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b="1" i="0" sz="2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5965164" y="2275856"/>
            <a:ext cx="5256584" cy="2806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158"/>
              </a:buClr>
              <a:buSzPts val="28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Analyzing &gt;900 transcription factors across 10 different Actinobacteria</a:t>
            </a:r>
            <a:endParaRPr i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158"/>
              </a:buClr>
              <a:buSzPts val="28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Expanding the regulatory network from 3% to 30%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158"/>
              </a:buClr>
              <a:buSzPts val="28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will be made publicly available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1079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158"/>
              </a:buClr>
              <a:buSzPts val="28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Logos and Templates - DOE Joint Genome Institute" id="347" name="Google Shape;34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03631" y="5413362"/>
            <a:ext cx="1521476" cy="886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4"/>
          <p:cNvSpPr/>
          <p:nvPr/>
        </p:nvSpPr>
        <p:spPr>
          <a:xfrm>
            <a:off x="404256" y="1435111"/>
            <a:ext cx="3566526" cy="3987778"/>
          </a:xfrm>
          <a:prstGeom prst="roundRect">
            <a:avLst>
              <a:gd fmla="val 5069" name="adj"/>
            </a:avLst>
          </a:prstGeom>
          <a:gradFill>
            <a:gsLst>
              <a:gs pos="0">
                <a:srgbClr val="C3D6E4"/>
              </a:gs>
              <a:gs pos="100000">
                <a:srgbClr val="E1E1E5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4" name="Google Shape;354;p14"/>
          <p:cNvSpPr/>
          <p:nvPr/>
        </p:nvSpPr>
        <p:spPr>
          <a:xfrm>
            <a:off x="4300359" y="1442359"/>
            <a:ext cx="3566526" cy="3980530"/>
          </a:xfrm>
          <a:prstGeom prst="roundRect">
            <a:avLst>
              <a:gd fmla="val 5069" name="adj"/>
            </a:avLst>
          </a:prstGeom>
          <a:gradFill>
            <a:gsLst>
              <a:gs pos="0">
                <a:srgbClr val="C3D6E4"/>
              </a:gs>
              <a:gs pos="100000">
                <a:srgbClr val="E1E1E5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5" name="Google Shape;355;p14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6" name="Google Shape;356;p14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7" name="Google Shape;357;p14"/>
          <p:cNvSpPr txBox="1"/>
          <p:nvPr/>
        </p:nvSpPr>
        <p:spPr>
          <a:xfrm>
            <a:off x="1542302" y="1707761"/>
            <a:ext cx="14743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Novel BGC</a:t>
            </a:r>
            <a:endParaRPr/>
          </a:p>
        </p:txBody>
      </p:sp>
      <p:sp>
        <p:nvSpPr>
          <p:cNvPr id="358" name="Google Shape;358;p14"/>
          <p:cNvSpPr txBox="1"/>
          <p:nvPr/>
        </p:nvSpPr>
        <p:spPr>
          <a:xfrm>
            <a:off x="3483385" y="161145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9" name="Google Shape;359;p14"/>
          <p:cNvSpPr/>
          <p:nvPr/>
        </p:nvSpPr>
        <p:spPr>
          <a:xfrm>
            <a:off x="1002957" y="2469042"/>
            <a:ext cx="2313303" cy="2128886"/>
          </a:xfrm>
          <a:prstGeom prst="trapezoid">
            <a:avLst>
              <a:gd fmla="val 12422" name="adj"/>
            </a:avLst>
          </a:prstGeom>
          <a:gradFill>
            <a:gsLst>
              <a:gs pos="0">
                <a:srgbClr val="BBCCD9"/>
              </a:gs>
              <a:gs pos="100000">
                <a:srgbClr val="E1E1E5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360" name="Google Shape;360;p14"/>
          <p:cNvGrpSpPr/>
          <p:nvPr/>
        </p:nvGrpSpPr>
        <p:grpSpPr>
          <a:xfrm>
            <a:off x="820180" y="1941309"/>
            <a:ext cx="2838167" cy="1053968"/>
            <a:chOff x="3585319" y="2508812"/>
            <a:chExt cx="2223066" cy="825547"/>
          </a:xfrm>
        </p:grpSpPr>
        <p:grpSp>
          <p:nvGrpSpPr>
            <p:cNvPr id="361" name="Google Shape;361;p14"/>
            <p:cNvGrpSpPr/>
            <p:nvPr/>
          </p:nvGrpSpPr>
          <p:grpSpPr>
            <a:xfrm>
              <a:off x="3807837" y="2639906"/>
              <a:ext cx="1732600" cy="522466"/>
              <a:chOff x="863292" y="4964665"/>
              <a:chExt cx="1732600" cy="522466"/>
            </a:xfrm>
          </p:grpSpPr>
          <p:grpSp>
            <p:nvGrpSpPr>
              <p:cNvPr id="362" name="Google Shape;362;p14"/>
              <p:cNvGrpSpPr/>
              <p:nvPr/>
            </p:nvGrpSpPr>
            <p:grpSpPr>
              <a:xfrm>
                <a:off x="863292" y="5023517"/>
                <a:ext cx="1732600" cy="463614"/>
                <a:chOff x="1053497" y="2847975"/>
                <a:chExt cx="1711148" cy="493138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>
                  <a:off x="1053497" y="2847975"/>
                  <a:ext cx="366237" cy="484937"/>
                </a:xfrm>
                <a:prstGeom prst="rightArrow">
                  <a:avLst>
                    <a:gd fmla="val 50000" name="adj1"/>
                    <a:gd fmla="val 53275" name="adj2"/>
                  </a:avLst>
                </a:prstGeom>
                <a:solidFill>
                  <a:srgbClr val="CEE5F2"/>
                </a:solidFill>
                <a:ln cap="flat" cmpd="sng" w="25400">
                  <a:solidFill>
                    <a:srgbClr val="001158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Georgia"/>
                    <a:ea typeface="Georgia"/>
                    <a:cs typeface="Georgia"/>
                    <a:sym typeface="Georgia"/>
                  </a:endParaRPr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rot="10800000">
                  <a:off x="1440719" y="2856181"/>
                  <a:ext cx="249871" cy="484932"/>
                </a:xfrm>
                <a:prstGeom prst="rightArrow">
                  <a:avLst>
                    <a:gd fmla="val 50000" name="adj1"/>
                    <a:gd fmla="val 53275" name="adj2"/>
                  </a:avLst>
                </a:prstGeom>
                <a:solidFill>
                  <a:srgbClr val="CEE5F2"/>
                </a:solidFill>
                <a:ln cap="flat" cmpd="sng" w="25400">
                  <a:solidFill>
                    <a:srgbClr val="001158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Georgia"/>
                    <a:ea typeface="Georgia"/>
                    <a:cs typeface="Georgia"/>
                    <a:sym typeface="Georgia"/>
                  </a:endParaRPr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1778695" y="2852936"/>
                  <a:ext cx="586884" cy="484928"/>
                </a:xfrm>
                <a:prstGeom prst="rightArrow">
                  <a:avLst>
                    <a:gd fmla="val 50000" name="adj1"/>
                    <a:gd fmla="val 53275" name="adj2"/>
                  </a:avLst>
                </a:prstGeom>
                <a:solidFill>
                  <a:srgbClr val="CEE5F2"/>
                </a:solidFill>
                <a:ln cap="flat" cmpd="sng" w="25400">
                  <a:solidFill>
                    <a:srgbClr val="001158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Georgia"/>
                    <a:ea typeface="Georgia"/>
                    <a:cs typeface="Georgia"/>
                    <a:sym typeface="Georgia"/>
                  </a:endParaRPr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>
                  <a:off x="2398408" y="2852927"/>
                  <a:ext cx="366237" cy="484937"/>
                </a:xfrm>
                <a:prstGeom prst="rightArrow">
                  <a:avLst>
                    <a:gd fmla="val 50000" name="adj1"/>
                    <a:gd fmla="val 53275" name="adj2"/>
                  </a:avLst>
                </a:prstGeom>
                <a:solidFill>
                  <a:srgbClr val="CEE5F2"/>
                </a:solidFill>
                <a:ln cap="flat" cmpd="sng" w="25400">
                  <a:solidFill>
                    <a:srgbClr val="001158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Georgia"/>
                    <a:ea typeface="Georgia"/>
                    <a:cs typeface="Georgia"/>
                    <a:sym typeface="Georgia"/>
                  </a:endParaRPr>
                </a:p>
              </p:txBody>
            </p:sp>
          </p:grpSp>
          <p:cxnSp>
            <p:nvCxnSpPr>
              <p:cNvPr id="367" name="Google Shape;367;p14"/>
              <p:cNvCxnSpPr/>
              <p:nvPr/>
            </p:nvCxnSpPr>
            <p:spPr>
              <a:xfrm rot="10800000">
                <a:off x="1562671" y="4964665"/>
                <a:ext cx="0" cy="288032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1158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</p:grpSp>
        <p:sp>
          <p:nvSpPr>
            <p:cNvPr id="368" name="Google Shape;368;p14"/>
            <p:cNvSpPr/>
            <p:nvPr/>
          </p:nvSpPr>
          <p:spPr>
            <a:xfrm rot="-989895">
              <a:off x="5443634" y="2528215"/>
              <a:ext cx="159814" cy="159814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C000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 rot="-1228380">
              <a:off x="3608221" y="3151644"/>
              <a:ext cx="159814" cy="159814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C000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520353" y="2551728"/>
              <a:ext cx="288032" cy="288032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C000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pic>
        <p:nvPicPr>
          <p:cNvPr id="371" name="Google Shape;371;p14"/>
          <p:cNvPicPr preferRelativeResize="0"/>
          <p:nvPr/>
        </p:nvPicPr>
        <p:blipFill rotWithShape="1">
          <a:blip r:embed="rId3">
            <a:alphaModFix/>
          </a:blip>
          <a:srcRect b="0" l="26411" r="25748" t="47272"/>
          <a:stretch/>
        </p:blipFill>
        <p:spPr>
          <a:xfrm>
            <a:off x="1251101" y="2878531"/>
            <a:ext cx="1911212" cy="1664131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4"/>
          <p:cNvSpPr txBox="1"/>
          <p:nvPr/>
        </p:nvSpPr>
        <p:spPr>
          <a:xfrm>
            <a:off x="1235650" y="4740041"/>
            <a:ext cx="19266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DFO</a:t>
            </a:r>
            <a:endParaRPr/>
          </a:p>
        </p:txBody>
      </p:sp>
      <p:sp>
        <p:nvSpPr>
          <p:cNvPr id="373" name="Google Shape;373;p14"/>
          <p:cNvSpPr/>
          <p:nvPr/>
        </p:nvSpPr>
        <p:spPr>
          <a:xfrm>
            <a:off x="8187407" y="1435111"/>
            <a:ext cx="3566526" cy="3987778"/>
          </a:xfrm>
          <a:prstGeom prst="roundRect">
            <a:avLst>
              <a:gd fmla="val 5069" name="adj"/>
            </a:avLst>
          </a:prstGeom>
          <a:gradFill>
            <a:gsLst>
              <a:gs pos="0">
                <a:srgbClr val="C3D6E4"/>
              </a:gs>
              <a:gs pos="100000">
                <a:srgbClr val="E1E1E5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4" name="Google Shape;374;p14"/>
          <p:cNvSpPr txBox="1"/>
          <p:nvPr/>
        </p:nvSpPr>
        <p:spPr>
          <a:xfrm>
            <a:off x="5274459" y="3616340"/>
            <a:ext cx="16800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TFBS Finder</a:t>
            </a:r>
            <a:endParaRPr/>
          </a:p>
        </p:txBody>
      </p:sp>
      <p:sp>
        <p:nvSpPr>
          <p:cNvPr id="375" name="Google Shape;375;p14"/>
          <p:cNvSpPr txBox="1"/>
          <p:nvPr/>
        </p:nvSpPr>
        <p:spPr>
          <a:xfrm>
            <a:off x="9153061" y="1708719"/>
            <a:ext cx="174617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MultiDAP data</a:t>
            </a:r>
            <a:endParaRPr/>
          </a:p>
        </p:txBody>
      </p:sp>
      <p:sp>
        <p:nvSpPr>
          <p:cNvPr id="376" name="Google Shape;376;p14"/>
          <p:cNvSpPr/>
          <p:nvPr/>
        </p:nvSpPr>
        <p:spPr>
          <a:xfrm>
            <a:off x="8731656" y="2863442"/>
            <a:ext cx="2495872" cy="1973796"/>
          </a:xfrm>
          <a:prstGeom prst="trapezoid">
            <a:avLst>
              <a:gd fmla="val 12422" name="adj"/>
            </a:avLst>
          </a:prstGeom>
          <a:gradFill>
            <a:gsLst>
              <a:gs pos="0">
                <a:srgbClr val="BBCCD9"/>
              </a:gs>
              <a:gs pos="100000">
                <a:srgbClr val="E1E1E5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377" name="Google Shape;377;p14"/>
          <p:cNvGrpSpPr/>
          <p:nvPr/>
        </p:nvGrpSpPr>
        <p:grpSpPr>
          <a:xfrm>
            <a:off x="8938003" y="2211583"/>
            <a:ext cx="2156083" cy="935525"/>
            <a:chOff x="9767697" y="2726223"/>
            <a:chExt cx="1728192" cy="749863"/>
          </a:xfrm>
        </p:grpSpPr>
        <p:pic>
          <p:nvPicPr>
            <p:cNvPr id="378" name="Google Shape;378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940075" y="2726223"/>
              <a:ext cx="292100" cy="5346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9" name="Google Shape;379;p14"/>
            <p:cNvCxnSpPr/>
            <p:nvPr/>
          </p:nvCxnSpPr>
          <p:spPr>
            <a:xfrm>
              <a:off x="9767697" y="3251448"/>
              <a:ext cx="1728192" cy="0"/>
            </a:xfrm>
            <a:prstGeom prst="straightConnector1">
              <a:avLst/>
            </a:prstGeom>
            <a:noFill/>
            <a:ln cap="flat" cmpd="sng" w="127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380" name="Google Shape;380;p14"/>
            <p:cNvGrpSpPr/>
            <p:nvPr/>
          </p:nvGrpSpPr>
          <p:grpSpPr>
            <a:xfrm>
              <a:off x="10415521" y="3020182"/>
              <a:ext cx="998310" cy="455904"/>
              <a:chOff x="1778695" y="2852927"/>
              <a:chExt cx="985950" cy="484937"/>
            </a:xfrm>
          </p:grpSpPr>
          <p:sp>
            <p:nvSpPr>
              <p:cNvPr id="381" name="Google Shape;381;p14"/>
              <p:cNvSpPr/>
              <p:nvPr/>
            </p:nvSpPr>
            <p:spPr>
              <a:xfrm>
                <a:off x="1778695" y="2852936"/>
                <a:ext cx="586884" cy="484928"/>
              </a:xfrm>
              <a:prstGeom prst="rightArrow">
                <a:avLst>
                  <a:gd fmla="val 50000" name="adj1"/>
                  <a:gd fmla="val 53275" name="adj2"/>
                </a:avLst>
              </a:prstGeom>
              <a:solidFill>
                <a:srgbClr val="CEE5F2"/>
              </a:solidFill>
              <a:ln cap="flat" cmpd="sng" w="25400">
                <a:solidFill>
                  <a:srgbClr val="00115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2398408" y="2852927"/>
                <a:ext cx="366237" cy="484937"/>
              </a:xfrm>
              <a:prstGeom prst="rightArrow">
                <a:avLst>
                  <a:gd fmla="val 50000" name="adj1"/>
                  <a:gd fmla="val 53275" name="adj2"/>
                </a:avLst>
              </a:prstGeom>
              <a:solidFill>
                <a:srgbClr val="CEE5F2"/>
              </a:solidFill>
              <a:ln cap="flat" cmpd="sng" w="25400">
                <a:solidFill>
                  <a:srgbClr val="00115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</p:grpSp>
      </p:grpSp>
      <p:grpSp>
        <p:nvGrpSpPr>
          <p:cNvPr id="383" name="Google Shape;383;p14"/>
          <p:cNvGrpSpPr/>
          <p:nvPr/>
        </p:nvGrpSpPr>
        <p:grpSpPr>
          <a:xfrm>
            <a:off x="9583676" y="3413331"/>
            <a:ext cx="708235" cy="712903"/>
            <a:chOff x="1333547" y="4940716"/>
            <a:chExt cx="605310" cy="609300"/>
          </a:xfrm>
        </p:grpSpPr>
        <p:cxnSp>
          <p:nvCxnSpPr>
            <p:cNvPr id="384" name="Google Shape;384;p14"/>
            <p:cNvCxnSpPr>
              <a:stCxn id="385" idx="1"/>
              <a:endCxn id="386" idx="5"/>
            </p:cNvCxnSpPr>
            <p:nvPr/>
          </p:nvCxnSpPr>
          <p:spPr>
            <a:xfrm>
              <a:off x="1366861" y="5131319"/>
              <a:ext cx="502200" cy="385500"/>
            </a:xfrm>
            <a:prstGeom prst="straightConnector1">
              <a:avLst/>
            </a:prstGeom>
            <a:noFill/>
            <a:ln cap="flat" cmpd="sng" w="28575">
              <a:solidFill>
                <a:srgbClr val="00105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87" name="Google Shape;387;p14"/>
            <p:cNvCxnSpPr>
              <a:stCxn id="385" idx="3"/>
              <a:endCxn id="388" idx="7"/>
            </p:cNvCxnSpPr>
            <p:nvPr/>
          </p:nvCxnSpPr>
          <p:spPr>
            <a:xfrm flipH="1" rot="10800000">
              <a:off x="1366861" y="4974174"/>
              <a:ext cx="538800" cy="318000"/>
            </a:xfrm>
            <a:prstGeom prst="straightConnector1">
              <a:avLst/>
            </a:prstGeom>
            <a:noFill/>
            <a:ln cap="flat" cmpd="sng" w="28575">
              <a:solidFill>
                <a:srgbClr val="00105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89" name="Google Shape;389;p14"/>
            <p:cNvCxnSpPr>
              <a:stCxn id="386" idx="4"/>
              <a:endCxn id="388" idx="0"/>
            </p:cNvCxnSpPr>
            <p:nvPr/>
          </p:nvCxnSpPr>
          <p:spPr>
            <a:xfrm flipH="1" rot="10800000">
              <a:off x="1788725" y="4940716"/>
              <a:ext cx="36300" cy="609300"/>
            </a:xfrm>
            <a:prstGeom prst="straightConnector1">
              <a:avLst/>
            </a:prstGeom>
            <a:noFill/>
            <a:ln cap="flat" cmpd="sng" w="28575">
              <a:solidFill>
                <a:srgbClr val="00105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86" name="Google Shape;386;p14"/>
            <p:cNvSpPr/>
            <p:nvPr/>
          </p:nvSpPr>
          <p:spPr>
            <a:xfrm>
              <a:off x="1674983" y="5322533"/>
              <a:ext cx="227483" cy="227483"/>
            </a:xfrm>
            <a:prstGeom prst="ellipse">
              <a:avLst/>
            </a:prstGeom>
            <a:solidFill>
              <a:srgbClr val="C3D6E4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1711374" y="4940798"/>
              <a:ext cx="227483" cy="227483"/>
            </a:xfrm>
            <a:prstGeom prst="ellipse">
              <a:avLst/>
            </a:prstGeom>
            <a:solidFill>
              <a:srgbClr val="C3D6E4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1333547" y="5098005"/>
              <a:ext cx="227483" cy="227483"/>
            </a:xfrm>
            <a:prstGeom prst="ellipse">
              <a:avLst/>
            </a:prstGeom>
            <a:solidFill>
              <a:srgbClr val="C3D6E4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390" name="Google Shape;390;p14"/>
          <p:cNvSpPr txBox="1"/>
          <p:nvPr/>
        </p:nvSpPr>
        <p:spPr>
          <a:xfrm>
            <a:off x="8714665" y="4295183"/>
            <a:ext cx="257246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3% to 30%</a:t>
            </a:r>
            <a:endParaRPr/>
          </a:p>
        </p:txBody>
      </p:sp>
      <p:sp>
        <p:nvSpPr>
          <p:cNvPr id="391" name="Google Shape;391;p14"/>
          <p:cNvSpPr txBox="1"/>
          <p:nvPr/>
        </p:nvSpPr>
        <p:spPr>
          <a:xfrm>
            <a:off x="5493807" y="1717970"/>
            <a:ext cx="1280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LogoMotif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4"/>
          <p:cNvSpPr txBox="1"/>
          <p:nvPr/>
        </p:nvSpPr>
        <p:spPr>
          <a:xfrm>
            <a:off x="4164325" y="283024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3" name="Google Shape;393;p14"/>
          <p:cNvSpPr txBox="1"/>
          <p:nvPr/>
        </p:nvSpPr>
        <p:spPr>
          <a:xfrm>
            <a:off x="4323416" y="716576"/>
            <a:ext cx="3566525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</a:pPr>
            <a:r>
              <a:rPr b="1" i="0" lang="en-US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Making TFBS detection easy to use</a:t>
            </a:r>
            <a:endParaRPr b="1" i="0" sz="24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4" name="Google Shape;394;p14"/>
          <p:cNvSpPr txBox="1"/>
          <p:nvPr/>
        </p:nvSpPr>
        <p:spPr>
          <a:xfrm>
            <a:off x="2036645" y="83157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5" name="Google Shape;395;p14"/>
          <p:cNvSpPr txBox="1"/>
          <p:nvPr/>
        </p:nvSpPr>
        <p:spPr>
          <a:xfrm>
            <a:off x="426958" y="709328"/>
            <a:ext cx="354165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</a:pPr>
            <a:r>
              <a:rPr b="1" i="0" lang="en-US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Application of TFBS detection</a:t>
            </a:r>
            <a:endParaRPr b="1" i="0" sz="24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6" name="Google Shape;396;p14"/>
          <p:cNvSpPr txBox="1"/>
          <p:nvPr/>
        </p:nvSpPr>
        <p:spPr>
          <a:xfrm>
            <a:off x="8187407" y="710286"/>
            <a:ext cx="350077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</a:pPr>
            <a:r>
              <a:rPr b="1" i="0" lang="en-US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Future outlook:</a:t>
            </a:r>
            <a:br>
              <a:rPr b="1" i="0" lang="en-US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b="1" i="0" lang="en-US"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expanding the network</a:t>
            </a:r>
            <a:endParaRPr b="1" i="0" sz="24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7" name="Google Shape;397;p14"/>
          <p:cNvSpPr/>
          <p:nvPr/>
        </p:nvSpPr>
        <p:spPr>
          <a:xfrm>
            <a:off x="4561882" y="2211438"/>
            <a:ext cx="3068444" cy="1398852"/>
          </a:xfrm>
          <a:prstGeom prst="roundRect">
            <a:avLst>
              <a:gd fmla="val 5069" name="adj"/>
            </a:avLst>
          </a:prstGeom>
          <a:gradFill>
            <a:gsLst>
              <a:gs pos="0">
                <a:srgbClr val="B0CBDA"/>
              </a:gs>
              <a:gs pos="100000">
                <a:srgbClr val="E1E1E5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398" name="Google Shape;398;p14"/>
          <p:cNvGrpSpPr/>
          <p:nvPr/>
        </p:nvGrpSpPr>
        <p:grpSpPr>
          <a:xfrm>
            <a:off x="5550040" y="2446583"/>
            <a:ext cx="714166" cy="754420"/>
            <a:chOff x="770583" y="2677985"/>
            <a:chExt cx="793079" cy="868505"/>
          </a:xfrm>
        </p:grpSpPr>
        <p:sp>
          <p:nvSpPr>
            <p:cNvPr id="399" name="Google Shape;399;p14"/>
            <p:cNvSpPr/>
            <p:nvPr/>
          </p:nvSpPr>
          <p:spPr>
            <a:xfrm>
              <a:off x="770583" y="3212476"/>
              <a:ext cx="792088" cy="334014"/>
            </a:xfrm>
            <a:prstGeom prst="flowChartMagneticDisk">
              <a:avLst/>
            </a:prstGeom>
            <a:solidFill>
              <a:srgbClr val="CEE5F2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771574" y="2948231"/>
              <a:ext cx="792088" cy="334013"/>
            </a:xfrm>
            <a:prstGeom prst="flowChartMagneticDisk">
              <a:avLst/>
            </a:prstGeom>
            <a:solidFill>
              <a:srgbClr val="CEE5F2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770583" y="2677985"/>
              <a:ext cx="792088" cy="334013"/>
            </a:xfrm>
            <a:prstGeom prst="flowChartMagneticDisk">
              <a:avLst/>
            </a:prstGeom>
            <a:solidFill>
              <a:srgbClr val="CEE5F2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402" name="Google Shape;402;p14"/>
          <p:cNvGrpSpPr/>
          <p:nvPr/>
        </p:nvGrpSpPr>
        <p:grpSpPr>
          <a:xfrm rot="-966478">
            <a:off x="6047669" y="2691213"/>
            <a:ext cx="702641" cy="749650"/>
            <a:chOff x="1302661" y="4855074"/>
            <a:chExt cx="651363" cy="694942"/>
          </a:xfrm>
        </p:grpSpPr>
        <p:cxnSp>
          <p:nvCxnSpPr>
            <p:cNvPr id="403" name="Google Shape;403;p14"/>
            <p:cNvCxnSpPr>
              <a:stCxn id="404" idx="1"/>
              <a:endCxn id="405" idx="5"/>
            </p:cNvCxnSpPr>
            <p:nvPr/>
          </p:nvCxnSpPr>
          <p:spPr>
            <a:xfrm rot="966095">
              <a:off x="1323198" y="5208515"/>
              <a:ext cx="589526" cy="230808"/>
            </a:xfrm>
            <a:prstGeom prst="straightConnector1">
              <a:avLst/>
            </a:prstGeom>
            <a:noFill/>
            <a:ln cap="flat" cmpd="sng" w="28575">
              <a:solidFill>
                <a:srgbClr val="00105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6" name="Google Shape;406;p14"/>
            <p:cNvCxnSpPr>
              <a:stCxn id="404" idx="3"/>
              <a:endCxn id="407" idx="7"/>
            </p:cNvCxnSpPr>
            <p:nvPr/>
          </p:nvCxnSpPr>
          <p:spPr>
            <a:xfrm flipH="1" rot="-9833708">
              <a:off x="1421586" y="4905683"/>
              <a:ext cx="429350" cy="454981"/>
            </a:xfrm>
            <a:prstGeom prst="straightConnector1">
              <a:avLst/>
            </a:prstGeom>
            <a:noFill/>
            <a:ln cap="flat" cmpd="sng" w="28575">
              <a:solidFill>
                <a:srgbClr val="00105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8" name="Google Shape;408;p14"/>
            <p:cNvCxnSpPr>
              <a:stCxn id="405" idx="4"/>
              <a:endCxn id="407" idx="0"/>
            </p:cNvCxnSpPr>
            <p:nvPr/>
          </p:nvCxnSpPr>
          <p:spPr>
            <a:xfrm rot="-9832702">
              <a:off x="1740040" y="4947615"/>
              <a:ext cx="133968" cy="595502"/>
            </a:xfrm>
            <a:prstGeom prst="straightConnector1">
              <a:avLst/>
            </a:prstGeom>
            <a:noFill/>
            <a:ln cap="flat" cmpd="sng" w="28575">
              <a:solidFill>
                <a:srgbClr val="00105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05" name="Google Shape;405;p14"/>
            <p:cNvSpPr/>
            <p:nvPr/>
          </p:nvSpPr>
          <p:spPr>
            <a:xfrm>
              <a:off x="1674983" y="5322533"/>
              <a:ext cx="227483" cy="227483"/>
            </a:xfrm>
            <a:prstGeom prst="ellipse">
              <a:avLst/>
            </a:prstGeom>
            <a:solidFill>
              <a:srgbClr val="C3D6E4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1711374" y="4940798"/>
              <a:ext cx="227483" cy="227483"/>
            </a:xfrm>
            <a:prstGeom prst="ellipse">
              <a:avLst/>
            </a:prstGeom>
            <a:solidFill>
              <a:srgbClr val="C3D6E4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1333547" y="5098005"/>
              <a:ext cx="227483" cy="227483"/>
            </a:xfrm>
            <a:prstGeom prst="ellipse">
              <a:avLst/>
            </a:prstGeom>
            <a:solidFill>
              <a:srgbClr val="C3D6E4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4572456" y="4060031"/>
            <a:ext cx="3068444" cy="1280554"/>
          </a:xfrm>
          <a:prstGeom prst="roundRect">
            <a:avLst>
              <a:gd fmla="val 5069" name="adj"/>
            </a:avLst>
          </a:prstGeom>
          <a:gradFill>
            <a:gsLst>
              <a:gs pos="0">
                <a:srgbClr val="BCD3E1">
                  <a:alpha val="78431"/>
                </a:srgbClr>
              </a:gs>
              <a:gs pos="100000">
                <a:srgbClr val="E1E1E5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10" name="Google Shape;41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1921" y="4242163"/>
            <a:ext cx="486192" cy="4559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14"/>
          <p:cNvGrpSpPr/>
          <p:nvPr/>
        </p:nvGrpSpPr>
        <p:grpSpPr>
          <a:xfrm>
            <a:off x="5065571" y="4470115"/>
            <a:ext cx="1732600" cy="522466"/>
            <a:chOff x="863292" y="4964665"/>
            <a:chExt cx="1732600" cy="522466"/>
          </a:xfrm>
        </p:grpSpPr>
        <p:grpSp>
          <p:nvGrpSpPr>
            <p:cNvPr id="412" name="Google Shape;412;p14"/>
            <p:cNvGrpSpPr/>
            <p:nvPr/>
          </p:nvGrpSpPr>
          <p:grpSpPr>
            <a:xfrm>
              <a:off x="863292" y="5023517"/>
              <a:ext cx="1732600" cy="463614"/>
              <a:chOff x="1053497" y="2847975"/>
              <a:chExt cx="1711148" cy="493138"/>
            </a:xfrm>
          </p:grpSpPr>
          <p:sp>
            <p:nvSpPr>
              <p:cNvPr id="413" name="Google Shape;413;p14"/>
              <p:cNvSpPr/>
              <p:nvPr/>
            </p:nvSpPr>
            <p:spPr>
              <a:xfrm>
                <a:off x="1053497" y="2847975"/>
                <a:ext cx="366237" cy="484937"/>
              </a:xfrm>
              <a:prstGeom prst="rightArrow">
                <a:avLst>
                  <a:gd fmla="val 50000" name="adj1"/>
                  <a:gd fmla="val 53275" name="adj2"/>
                </a:avLst>
              </a:prstGeom>
              <a:solidFill>
                <a:srgbClr val="CEE5F2"/>
              </a:solidFill>
              <a:ln cap="flat" cmpd="sng" w="25400">
                <a:solidFill>
                  <a:srgbClr val="00115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 rot="10800000">
                <a:off x="1440719" y="2856181"/>
                <a:ext cx="249871" cy="484932"/>
              </a:xfrm>
              <a:prstGeom prst="rightArrow">
                <a:avLst>
                  <a:gd fmla="val 50000" name="adj1"/>
                  <a:gd fmla="val 53275" name="adj2"/>
                </a:avLst>
              </a:prstGeom>
              <a:solidFill>
                <a:srgbClr val="CEE5F2"/>
              </a:solidFill>
              <a:ln cap="flat" cmpd="sng" w="25400">
                <a:solidFill>
                  <a:srgbClr val="00115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1778695" y="2852936"/>
                <a:ext cx="586884" cy="484928"/>
              </a:xfrm>
              <a:prstGeom prst="rightArrow">
                <a:avLst>
                  <a:gd fmla="val 50000" name="adj1"/>
                  <a:gd fmla="val 53275" name="adj2"/>
                </a:avLst>
              </a:prstGeom>
              <a:solidFill>
                <a:srgbClr val="CEE5F2"/>
              </a:solidFill>
              <a:ln cap="flat" cmpd="sng" w="25400">
                <a:solidFill>
                  <a:srgbClr val="00115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416" name="Google Shape;416;p14"/>
              <p:cNvSpPr/>
              <p:nvPr/>
            </p:nvSpPr>
            <p:spPr>
              <a:xfrm>
                <a:off x="2398408" y="2852927"/>
                <a:ext cx="366237" cy="484937"/>
              </a:xfrm>
              <a:prstGeom prst="rightArrow">
                <a:avLst>
                  <a:gd fmla="val 50000" name="adj1"/>
                  <a:gd fmla="val 53275" name="adj2"/>
                </a:avLst>
              </a:prstGeom>
              <a:solidFill>
                <a:srgbClr val="CEE5F2"/>
              </a:solidFill>
              <a:ln cap="flat" cmpd="sng" w="25400">
                <a:solidFill>
                  <a:srgbClr val="00115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</p:grpSp>
        <p:cxnSp>
          <p:nvCxnSpPr>
            <p:cNvPr id="417" name="Google Shape;417;p14"/>
            <p:cNvCxnSpPr/>
            <p:nvPr/>
          </p:nvCxnSpPr>
          <p:spPr>
            <a:xfrm rot="10800000">
              <a:off x="1562671" y="4964665"/>
              <a:ext cx="0" cy="288032"/>
            </a:xfrm>
            <a:prstGeom prst="straightConnector1">
              <a:avLst/>
            </a:prstGeom>
            <a:noFill/>
            <a:ln cap="flat" cmpd="sng" w="38100">
              <a:solidFill>
                <a:srgbClr val="001158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sp>
        <p:nvSpPr>
          <p:cNvPr id="418" name="Google Shape;418;p14"/>
          <p:cNvSpPr txBox="1"/>
          <p:nvPr/>
        </p:nvSpPr>
        <p:spPr>
          <a:xfrm>
            <a:off x="1850727" y="5832900"/>
            <a:ext cx="8465790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Georgia"/>
              <a:buNone/>
            </a:pPr>
            <a:r>
              <a:rPr b="1" i="0" lang="en-US" sz="24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Expand TFBS detection beyond Actinobacteria</a:t>
            </a:r>
            <a:endParaRPr/>
          </a:p>
        </p:txBody>
      </p:sp>
    </p:spTree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5"/>
          <p:cNvSpPr txBox="1"/>
          <p:nvPr>
            <p:ph type="title"/>
          </p:nvPr>
        </p:nvSpPr>
        <p:spPr>
          <a:xfrm>
            <a:off x="425450" y="496458"/>
            <a:ext cx="4345831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eorgia"/>
              <a:buNone/>
            </a:pPr>
            <a:r>
              <a:rPr lang="en-US" sz="2800"/>
              <a:t>Acknowledgements</a:t>
            </a:r>
            <a:endParaRPr/>
          </a:p>
        </p:txBody>
      </p:sp>
      <p:sp>
        <p:nvSpPr>
          <p:cNvPr id="425" name="Google Shape;425;p15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6" name="Google Shape;426;p15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page9image58267328" id="427" name="Google Shape;42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9image41131456" id="428" name="Google Shape;42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50900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5"/>
          <p:cNvSpPr txBox="1"/>
          <p:nvPr/>
        </p:nvSpPr>
        <p:spPr>
          <a:xfrm rot="-5400000">
            <a:off x="5766440" y="1697698"/>
            <a:ext cx="28249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Van Wezel lab</a:t>
            </a:r>
            <a:endParaRPr sz="1800">
              <a:solidFill>
                <a:srgbClr val="00115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Wageningen University &amp; Research - Kiemt" id="430" name="Google Shape;430;p15"/>
          <p:cNvPicPr preferRelativeResize="0"/>
          <p:nvPr/>
        </p:nvPicPr>
        <p:blipFill rotWithShape="1">
          <a:blip r:embed="rId5">
            <a:alphaModFix/>
          </a:blip>
          <a:srcRect b="34063" l="0" r="0" t="37400"/>
          <a:stretch/>
        </p:blipFill>
        <p:spPr>
          <a:xfrm>
            <a:off x="4042699" y="1733830"/>
            <a:ext cx="2678985" cy="55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5"/>
          <p:cNvPicPr preferRelativeResize="0"/>
          <p:nvPr/>
        </p:nvPicPr>
        <p:blipFill rotWithShape="1">
          <a:blip r:embed="rId6">
            <a:alphaModFix/>
          </a:blip>
          <a:srcRect b="19529" l="8399" r="8135" t="19525"/>
          <a:stretch/>
        </p:blipFill>
        <p:spPr>
          <a:xfrm>
            <a:off x="4191411" y="2900073"/>
            <a:ext cx="2184733" cy="886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TU - UC Berkeley Sutardja Center" id="432" name="Google Shape;432;p15"/>
          <p:cNvPicPr preferRelativeResize="0"/>
          <p:nvPr/>
        </p:nvPicPr>
        <p:blipFill rotWithShape="1">
          <a:blip r:embed="rId7">
            <a:alphaModFix/>
          </a:blip>
          <a:srcRect b="-1163" l="0" r="22034" t="0"/>
          <a:stretch/>
        </p:blipFill>
        <p:spPr>
          <a:xfrm>
            <a:off x="4383421" y="5279833"/>
            <a:ext cx="1800715" cy="778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5"/>
          <p:cNvPicPr preferRelativeResize="0"/>
          <p:nvPr/>
        </p:nvPicPr>
        <p:blipFill rotWithShape="1">
          <a:blip r:embed="rId8">
            <a:alphaModFix/>
          </a:blip>
          <a:srcRect b="1" l="6537" r="732" t="1996"/>
          <a:stretch/>
        </p:blipFill>
        <p:spPr>
          <a:xfrm>
            <a:off x="7442817" y="3429000"/>
            <a:ext cx="3990301" cy="2811502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5"/>
          <p:cNvSpPr txBox="1"/>
          <p:nvPr/>
        </p:nvSpPr>
        <p:spPr>
          <a:xfrm rot="-5400000">
            <a:off x="5766441" y="4656799"/>
            <a:ext cx="28249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Medema lab</a:t>
            </a:r>
            <a:endParaRPr sz="1800">
              <a:solidFill>
                <a:srgbClr val="00115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Logos and Templates - DOE Joint Genome Institute" id="435" name="Google Shape;435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70983" y="4067185"/>
            <a:ext cx="1521476" cy="886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5"/>
          <p:cNvPicPr preferRelativeResize="0"/>
          <p:nvPr/>
        </p:nvPicPr>
        <p:blipFill rotWithShape="1">
          <a:blip r:embed="rId10">
            <a:alphaModFix/>
          </a:blip>
          <a:srcRect b="1863" l="0" r="713" t="2175"/>
          <a:stretch/>
        </p:blipFill>
        <p:spPr>
          <a:xfrm>
            <a:off x="7442817" y="483327"/>
            <a:ext cx="3990301" cy="281150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5"/>
          <p:cNvSpPr txBox="1"/>
          <p:nvPr/>
        </p:nvSpPr>
        <p:spPr>
          <a:xfrm>
            <a:off x="470370" y="1042558"/>
            <a:ext cx="3024336" cy="1152128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Wageningen University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Zach Reitz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Dimitris Karapliafis</a:t>
            </a:r>
            <a:endParaRPr b="0" i="0" sz="1600" u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Jeanine Boot</a:t>
            </a:r>
            <a:endParaRPr b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Kristy Joosten</a:t>
            </a:r>
            <a:endParaRPr b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Marnix Medema</a:t>
            </a:r>
            <a:endParaRPr b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38" name="Google Shape;438;p15"/>
          <p:cNvSpPr txBox="1"/>
          <p:nvPr/>
        </p:nvSpPr>
        <p:spPr>
          <a:xfrm>
            <a:off x="457200" y="2860146"/>
            <a:ext cx="3024336" cy="1152128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Leiden University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Zhang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Somayah Elsayed</a:t>
            </a:r>
            <a:endParaRPr b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Gilles van Wezel</a:t>
            </a:r>
            <a:endParaRPr b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5"/>
          <p:cNvSpPr txBox="1"/>
          <p:nvPr/>
        </p:nvSpPr>
        <p:spPr>
          <a:xfrm>
            <a:off x="425450" y="4090561"/>
            <a:ext cx="3024336" cy="1152128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Joint Genome Institute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Hiroshi Otani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Nigel Mouncey</a:t>
            </a:r>
            <a:endParaRPr b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40" name="Google Shape;440;p15"/>
          <p:cNvSpPr txBox="1"/>
          <p:nvPr/>
        </p:nvSpPr>
        <p:spPr>
          <a:xfrm>
            <a:off x="448203" y="5041407"/>
            <a:ext cx="3782256" cy="1152128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Denmark Technical University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Simon Shaw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Kai Blin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Tilmann Weber</a:t>
            </a:r>
            <a:endParaRPr/>
          </a:p>
        </p:txBody>
      </p:sp>
    </p:spTree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6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7" name="Google Shape;447;p16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48" name="Google Shape;448;p16"/>
          <p:cNvPicPr preferRelativeResize="0"/>
          <p:nvPr/>
        </p:nvPicPr>
        <p:blipFill rotWithShape="1">
          <a:blip r:embed="rId3">
            <a:alphaModFix/>
          </a:blip>
          <a:srcRect b="0" l="51884" r="0" t="0"/>
          <a:stretch/>
        </p:blipFill>
        <p:spPr>
          <a:xfrm>
            <a:off x="3433310" y="332656"/>
            <a:ext cx="5331730" cy="5614088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6"/>
          <p:cNvSpPr txBox="1"/>
          <p:nvPr/>
        </p:nvSpPr>
        <p:spPr>
          <a:xfrm>
            <a:off x="-2177143" y="554082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7"/>
          <p:cNvSpPr txBox="1"/>
          <p:nvPr>
            <p:ph type="title"/>
          </p:nvPr>
        </p:nvSpPr>
        <p:spPr>
          <a:xfrm>
            <a:off x="450079" y="824264"/>
            <a:ext cx="1138902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eorgia"/>
              <a:buNone/>
            </a:pPr>
            <a:r>
              <a:rPr lang="en-US" sz="2800"/>
              <a:t>TFBS detection methods</a:t>
            </a:r>
            <a:br>
              <a:rPr lang="en-US" sz="2800"/>
            </a:br>
            <a:endParaRPr sz="2800"/>
          </a:p>
        </p:txBody>
      </p:sp>
      <p:sp>
        <p:nvSpPr>
          <p:cNvPr id="456" name="Google Shape;456;p17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7" name="Google Shape;457;p17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58" name="Google Shape;458;p17"/>
          <p:cNvSpPr txBox="1"/>
          <p:nvPr/>
        </p:nvSpPr>
        <p:spPr>
          <a:xfrm>
            <a:off x="6868722" y="1437820"/>
            <a:ext cx="4957797" cy="496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pHMMs for gapped motifs</a:t>
            </a:r>
            <a:endParaRPr/>
          </a:p>
        </p:txBody>
      </p:sp>
      <p:pic>
        <p:nvPicPr>
          <p:cNvPr descr="A screenshot of a graph&#10;&#10;Description automatically generated with low confidence" id="459" name="Google Shape;45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330" y="2654640"/>
            <a:ext cx="4785000" cy="2446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lorfulness, child art, line, design&#10;&#10;Description automatically generated" id="460" name="Google Shape;46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1143" y="2103298"/>
            <a:ext cx="5688632" cy="1422158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7"/>
          <p:cNvSpPr/>
          <p:nvPr/>
        </p:nvSpPr>
        <p:spPr>
          <a:xfrm flipH="1" rot="10800000">
            <a:off x="4370983" y="5269336"/>
            <a:ext cx="952901" cy="446666"/>
          </a:xfrm>
          <a:prstGeom prst="bentArrow">
            <a:avLst>
              <a:gd fmla="val 9063" name="adj1"/>
              <a:gd fmla="val 37098" name="adj2"/>
              <a:gd fmla="val 46227" name="adj3"/>
              <a:gd fmla="val 45742" name="adj4"/>
            </a:avLst>
          </a:prstGeom>
          <a:solidFill>
            <a:srgbClr val="001058"/>
          </a:solidFill>
          <a:ln cap="flat" cmpd="sng" w="25400">
            <a:solidFill>
              <a:srgbClr val="0010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99">
              <a:solidFill>
                <a:srgbClr val="52595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2" name="Google Shape;462;p17"/>
          <p:cNvSpPr/>
          <p:nvPr/>
        </p:nvSpPr>
        <p:spPr>
          <a:xfrm>
            <a:off x="4370982" y="1790082"/>
            <a:ext cx="952901" cy="446666"/>
          </a:xfrm>
          <a:prstGeom prst="bentArrow">
            <a:avLst>
              <a:gd fmla="val 9063" name="adj1"/>
              <a:gd fmla="val 37098" name="adj2"/>
              <a:gd fmla="val 46227" name="adj3"/>
              <a:gd fmla="val 45742" name="adj4"/>
            </a:avLst>
          </a:prstGeom>
          <a:solidFill>
            <a:srgbClr val="001058"/>
          </a:solidFill>
          <a:ln cap="flat" cmpd="sng" w="25400">
            <a:solidFill>
              <a:srgbClr val="0010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99">
              <a:solidFill>
                <a:srgbClr val="52595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3" name="Google Shape;463;p17"/>
          <p:cNvSpPr txBox="1"/>
          <p:nvPr/>
        </p:nvSpPr>
        <p:spPr>
          <a:xfrm>
            <a:off x="6922545" y="3892779"/>
            <a:ext cx="4957797" cy="496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PWMs for ungapped motifs</a:t>
            </a:r>
            <a:endParaRPr/>
          </a:p>
        </p:txBody>
      </p:sp>
      <p:pic>
        <p:nvPicPr>
          <p:cNvPr id="464" name="Google Shape;46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25747" y="4571283"/>
            <a:ext cx="4059424" cy="1441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/>
          <p:nvPr>
            <p:ph type="title"/>
          </p:nvPr>
        </p:nvSpPr>
        <p:spPr>
          <a:xfrm>
            <a:off x="457200" y="684461"/>
            <a:ext cx="1138902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eorgia"/>
              <a:buNone/>
            </a:pPr>
            <a:r>
              <a:rPr lang="en-US" sz="2800"/>
              <a:t>Discovery of a novel antibiotic by activating a silent operon</a:t>
            </a:r>
            <a:endParaRPr/>
          </a:p>
        </p:txBody>
      </p:sp>
      <p:sp>
        <p:nvSpPr>
          <p:cNvPr id="102" name="Google Shape;102;p2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591" y="1700808"/>
            <a:ext cx="7772400" cy="286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4">
            <a:alphaModFix/>
          </a:blip>
          <a:srcRect b="46342" l="3579" r="0" t="27065"/>
          <a:stretch/>
        </p:blipFill>
        <p:spPr>
          <a:xfrm>
            <a:off x="6387207" y="3933056"/>
            <a:ext cx="5206554" cy="1952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637853" y="4948921"/>
            <a:ext cx="5494586" cy="936586"/>
          </a:xfrm>
          <a:prstGeom prst="rect">
            <a:avLst/>
          </a:prstGeom>
          <a:noFill/>
          <a:ln cap="flat" cmpd="sng" w="38100">
            <a:solidFill>
              <a:srgbClr val="0010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”poor expression of ‘silent’ biosynthetic gene clusters (BGCs) </a:t>
            </a:r>
            <a:r>
              <a:rPr i="1" lang="en-US" sz="24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in vitro</a:t>
            </a:r>
            <a:r>
              <a:rPr lang="en-US" sz="24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3"/>
          <p:cNvGrpSpPr/>
          <p:nvPr/>
        </p:nvGrpSpPr>
        <p:grpSpPr>
          <a:xfrm>
            <a:off x="6028919" y="2345142"/>
            <a:ext cx="1448783" cy="1434600"/>
            <a:chOff x="6189268" y="2013072"/>
            <a:chExt cx="1743965" cy="1726892"/>
          </a:xfrm>
        </p:grpSpPr>
        <p:sp>
          <p:nvSpPr>
            <p:cNvPr id="113" name="Google Shape;113;p3"/>
            <p:cNvSpPr/>
            <p:nvPr/>
          </p:nvSpPr>
          <p:spPr>
            <a:xfrm>
              <a:off x="6189268" y="2013072"/>
              <a:ext cx="1743965" cy="1726892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descr="Doxorubicin - Wikipedia" id="114" name="Google Shape;114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316850" y="2374944"/>
              <a:ext cx="1420618" cy="1087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" name="Google Shape;115;p3"/>
          <p:cNvSpPr/>
          <p:nvPr/>
        </p:nvSpPr>
        <p:spPr>
          <a:xfrm>
            <a:off x="666825" y="1610820"/>
            <a:ext cx="4562745" cy="3636359"/>
          </a:xfrm>
          <a:prstGeom prst="roundRect">
            <a:avLst>
              <a:gd fmla="val 5069" name="adj"/>
            </a:avLst>
          </a:prstGeom>
          <a:gradFill>
            <a:gsLst>
              <a:gs pos="0">
                <a:srgbClr val="C3D6E4"/>
              </a:gs>
              <a:gs pos="100000">
                <a:srgbClr val="E1E1E5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6" name="Google Shape;116;p3"/>
          <p:cNvSpPr txBox="1"/>
          <p:nvPr>
            <p:ph type="title"/>
          </p:nvPr>
        </p:nvSpPr>
        <p:spPr>
          <a:xfrm>
            <a:off x="440395" y="619381"/>
            <a:ext cx="1138902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eorgia"/>
              <a:buNone/>
            </a:pPr>
            <a:r>
              <a:rPr lang="en-US" sz="2800"/>
              <a:t>Our aim is to find the triggers that express BGCs</a:t>
            </a:r>
            <a:endParaRPr/>
          </a:p>
        </p:txBody>
      </p:sp>
      <p:sp>
        <p:nvSpPr>
          <p:cNvPr id="117" name="Google Shape;117;p3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7421060" y="3023140"/>
            <a:ext cx="456274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When are compounds produced?</a:t>
            </a:r>
            <a:endParaRPr sz="2800">
              <a:solidFill>
                <a:srgbClr val="00115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20" name="Google Shape;120;p3"/>
          <p:cNvGrpSpPr/>
          <p:nvPr/>
        </p:nvGrpSpPr>
        <p:grpSpPr>
          <a:xfrm>
            <a:off x="1191184" y="3870799"/>
            <a:ext cx="3514025" cy="795748"/>
            <a:chOff x="1053497" y="2847975"/>
            <a:chExt cx="1711148" cy="493138"/>
          </a:xfrm>
        </p:grpSpPr>
        <p:sp>
          <p:nvSpPr>
            <p:cNvPr id="121" name="Google Shape;121;p3"/>
            <p:cNvSpPr/>
            <p:nvPr/>
          </p:nvSpPr>
          <p:spPr>
            <a:xfrm>
              <a:off x="1053497" y="2847975"/>
              <a:ext cx="366237" cy="484937"/>
            </a:xfrm>
            <a:prstGeom prst="rightArrow">
              <a:avLst>
                <a:gd fmla="val 50000" name="adj1"/>
                <a:gd fmla="val 53275" name="adj2"/>
              </a:avLst>
            </a:prstGeom>
            <a:solidFill>
              <a:srgbClr val="DBE9A4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10800000">
              <a:off x="1440719" y="2856181"/>
              <a:ext cx="249871" cy="484932"/>
            </a:xfrm>
            <a:prstGeom prst="rightArrow">
              <a:avLst>
                <a:gd fmla="val 50000" name="adj1"/>
                <a:gd fmla="val 53275" name="adj2"/>
              </a:avLst>
            </a:prstGeom>
            <a:solidFill>
              <a:srgbClr val="9BCFF3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1778695" y="2852936"/>
              <a:ext cx="586884" cy="484928"/>
            </a:xfrm>
            <a:prstGeom prst="rightArrow">
              <a:avLst>
                <a:gd fmla="val 50000" name="adj1"/>
                <a:gd fmla="val 53275" name="adj2"/>
              </a:avLst>
            </a:prstGeom>
            <a:solidFill>
              <a:srgbClr val="E08559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398408" y="2852927"/>
              <a:ext cx="366237" cy="484937"/>
            </a:xfrm>
            <a:prstGeom prst="rightArrow">
              <a:avLst>
                <a:gd fmla="val 50000" name="adj1"/>
                <a:gd fmla="val 53275" name="adj2"/>
              </a:avLst>
            </a:prstGeom>
            <a:solidFill>
              <a:srgbClr val="FDCF3E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1986385" y="1860637"/>
            <a:ext cx="1780545" cy="1763114"/>
            <a:chOff x="2014374" y="1754720"/>
            <a:chExt cx="1780545" cy="1763114"/>
          </a:xfrm>
        </p:grpSpPr>
        <p:sp>
          <p:nvSpPr>
            <p:cNvPr id="126" name="Google Shape;126;p3"/>
            <p:cNvSpPr/>
            <p:nvPr/>
          </p:nvSpPr>
          <p:spPr>
            <a:xfrm>
              <a:off x="2014374" y="1754720"/>
              <a:ext cx="1780545" cy="1763114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127" name="Google Shape;127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326868" y="2090666"/>
              <a:ext cx="1191925" cy="11176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" name="Google Shape;128;p3"/>
          <p:cNvSpPr/>
          <p:nvPr/>
        </p:nvSpPr>
        <p:spPr>
          <a:xfrm>
            <a:off x="4563564" y="4997844"/>
            <a:ext cx="1601930" cy="555481"/>
          </a:xfrm>
          <a:prstGeom prst="curvedUpArrow">
            <a:avLst>
              <a:gd fmla="val 19873" name="adj1"/>
              <a:gd fmla="val 65848" name="adj2"/>
              <a:gd fmla="val 42687" name="adj3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29" name="Google Shape;129;p3"/>
          <p:cNvGrpSpPr/>
          <p:nvPr/>
        </p:nvGrpSpPr>
        <p:grpSpPr>
          <a:xfrm>
            <a:off x="5556501" y="3418313"/>
            <a:ext cx="1203349" cy="1191568"/>
            <a:chOff x="6393165" y="3972922"/>
            <a:chExt cx="1448525" cy="1434344"/>
          </a:xfrm>
        </p:grpSpPr>
        <p:sp>
          <p:nvSpPr>
            <p:cNvPr id="130" name="Google Shape;130;p3"/>
            <p:cNvSpPr/>
            <p:nvPr/>
          </p:nvSpPr>
          <p:spPr>
            <a:xfrm>
              <a:off x="6393165" y="3972922"/>
              <a:ext cx="1448525" cy="1434344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descr="Structure and biosynthesis of the unusual polyketide alkaloid coelimycin  P1, a metabolic product of the cpk gene cluster of Streptomyces coelicolor  M145 - Chemical Science (RSC Publishing)" id="131" name="Google Shape;131;p3"/>
            <p:cNvPicPr preferRelativeResize="0"/>
            <p:nvPr/>
          </p:nvPicPr>
          <p:blipFill rotWithShape="1">
            <a:blip r:embed="rId5">
              <a:alphaModFix/>
            </a:blip>
            <a:srcRect b="0" l="0" r="55718" t="0"/>
            <a:stretch/>
          </p:blipFill>
          <p:spPr>
            <a:xfrm>
              <a:off x="6683149" y="4246880"/>
              <a:ext cx="904873" cy="8487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2" name="Google Shape;132;p3"/>
          <p:cNvGrpSpPr/>
          <p:nvPr/>
        </p:nvGrpSpPr>
        <p:grpSpPr>
          <a:xfrm>
            <a:off x="6876542" y="3781418"/>
            <a:ext cx="877059" cy="868472"/>
            <a:chOff x="7268834" y="3416023"/>
            <a:chExt cx="1055754" cy="1045418"/>
          </a:xfrm>
        </p:grpSpPr>
        <p:sp>
          <p:nvSpPr>
            <p:cNvPr id="133" name="Google Shape;133;p3"/>
            <p:cNvSpPr/>
            <p:nvPr/>
          </p:nvSpPr>
          <p:spPr>
            <a:xfrm>
              <a:off x="7268834" y="3416023"/>
              <a:ext cx="1055754" cy="1045418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descr="Vancomycine - Wikipedia" id="134" name="Google Shape;134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371147" y="3597650"/>
              <a:ext cx="797288" cy="76744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 txBox="1"/>
          <p:nvPr>
            <p:ph type="title"/>
          </p:nvPr>
        </p:nvSpPr>
        <p:spPr>
          <a:xfrm>
            <a:off x="450079" y="824264"/>
            <a:ext cx="11389024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eorgia"/>
              <a:buNone/>
            </a:pPr>
            <a:r>
              <a:rPr lang="en-US" sz="2800"/>
              <a:t>Regulatory networks to predict BGC function</a:t>
            </a:r>
            <a:br>
              <a:rPr lang="en-US" sz="2800"/>
            </a:br>
            <a:endParaRPr sz="2800"/>
          </a:p>
        </p:txBody>
      </p:sp>
      <p:sp>
        <p:nvSpPr>
          <p:cNvPr id="141" name="Google Shape;141;p4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4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43" name="Google Shape;143;p4"/>
          <p:cNvGrpSpPr/>
          <p:nvPr/>
        </p:nvGrpSpPr>
        <p:grpSpPr>
          <a:xfrm>
            <a:off x="1519565" y="2033520"/>
            <a:ext cx="3514025" cy="795748"/>
            <a:chOff x="1053497" y="2847975"/>
            <a:chExt cx="1711148" cy="493138"/>
          </a:xfrm>
        </p:grpSpPr>
        <p:sp>
          <p:nvSpPr>
            <p:cNvPr id="144" name="Google Shape;144;p4"/>
            <p:cNvSpPr/>
            <p:nvPr/>
          </p:nvSpPr>
          <p:spPr>
            <a:xfrm>
              <a:off x="1053497" y="2847975"/>
              <a:ext cx="366237" cy="484937"/>
            </a:xfrm>
            <a:prstGeom prst="rightArrow">
              <a:avLst>
                <a:gd fmla="val 50000" name="adj1"/>
                <a:gd fmla="val 53275" name="adj2"/>
              </a:avLst>
            </a:prstGeom>
            <a:solidFill>
              <a:srgbClr val="DBE9A4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1440719" y="2856181"/>
              <a:ext cx="249871" cy="484932"/>
            </a:xfrm>
            <a:prstGeom prst="rightArrow">
              <a:avLst>
                <a:gd fmla="val 50000" name="adj1"/>
                <a:gd fmla="val 53275" name="adj2"/>
              </a:avLst>
            </a:prstGeom>
            <a:solidFill>
              <a:srgbClr val="9BCFF3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1778695" y="2852936"/>
              <a:ext cx="586884" cy="484928"/>
            </a:xfrm>
            <a:prstGeom prst="rightArrow">
              <a:avLst>
                <a:gd fmla="val 50000" name="adj1"/>
                <a:gd fmla="val 53275" name="adj2"/>
              </a:avLst>
            </a:prstGeom>
            <a:solidFill>
              <a:srgbClr val="E08559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2398408" y="2852927"/>
              <a:ext cx="366237" cy="484937"/>
            </a:xfrm>
            <a:prstGeom prst="rightArrow">
              <a:avLst>
                <a:gd fmla="val 50000" name="adj1"/>
                <a:gd fmla="val 53275" name="adj2"/>
              </a:avLst>
            </a:prstGeom>
            <a:solidFill>
              <a:srgbClr val="FDCF3E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148" name="Google Shape;148;p4"/>
          <p:cNvSpPr/>
          <p:nvPr/>
        </p:nvSpPr>
        <p:spPr>
          <a:xfrm>
            <a:off x="4903941" y="3069243"/>
            <a:ext cx="1296144" cy="432049"/>
          </a:xfrm>
          <a:prstGeom prst="curvedUpArrow">
            <a:avLst>
              <a:gd fmla="val 19873" name="adj1"/>
              <a:gd fmla="val 109275" name="adj2"/>
              <a:gd fmla="val 56797" name="adj3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49" name="Google Shape;149;p4"/>
          <p:cNvGrpSpPr/>
          <p:nvPr/>
        </p:nvGrpSpPr>
        <p:grpSpPr>
          <a:xfrm>
            <a:off x="5458566" y="1631486"/>
            <a:ext cx="1096970" cy="1105395"/>
            <a:chOff x="5422719" y="2694690"/>
            <a:chExt cx="1096970" cy="1105395"/>
          </a:xfrm>
        </p:grpSpPr>
        <p:sp>
          <p:nvSpPr>
            <p:cNvPr id="150" name="Google Shape;150;p4"/>
            <p:cNvSpPr/>
            <p:nvPr/>
          </p:nvSpPr>
          <p:spPr>
            <a:xfrm>
              <a:off x="5422719" y="2713854"/>
              <a:ext cx="1096970" cy="1086231"/>
            </a:xfrm>
            <a:prstGeom prst="ellipse">
              <a:avLst/>
            </a:prstGeom>
            <a:solidFill>
              <a:schemeClr val="lt1"/>
            </a:solidFill>
            <a:ln cap="flat" cmpd="sng" w="5715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51" name="Google Shape;151;p4"/>
            <p:cNvSpPr txBox="1"/>
            <p:nvPr/>
          </p:nvSpPr>
          <p:spPr>
            <a:xfrm>
              <a:off x="5539157" y="2694690"/>
              <a:ext cx="864096" cy="7905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8000" lIns="108000" spcFirstLastPara="1" rIns="108000" wrap="square" tIns="1080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0">
                  <a:solidFill>
                    <a:srgbClr val="0095DA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b="1" sz="4800">
                <a:solidFill>
                  <a:srgbClr val="0095D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2" name="Google Shape;152;p4"/>
          <p:cNvSpPr/>
          <p:nvPr/>
        </p:nvSpPr>
        <p:spPr>
          <a:xfrm>
            <a:off x="2887437" y="1728303"/>
            <a:ext cx="470188" cy="626415"/>
          </a:xfrm>
          <a:prstGeom prst="bentArrow">
            <a:avLst>
              <a:gd fmla="val 13073" name="adj1"/>
              <a:gd fmla="val 22691" name="adj2"/>
              <a:gd fmla="val 38958" name="adj3"/>
              <a:gd fmla="val 9986" name="adj4"/>
            </a:avLst>
          </a:prstGeom>
          <a:solidFill>
            <a:srgbClr val="00115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53" name="Google Shape;153;p4"/>
          <p:cNvGrpSpPr/>
          <p:nvPr/>
        </p:nvGrpSpPr>
        <p:grpSpPr>
          <a:xfrm>
            <a:off x="5458566" y="1111389"/>
            <a:ext cx="1096970" cy="1625492"/>
            <a:chOff x="5422719" y="2174593"/>
            <a:chExt cx="1096970" cy="1625492"/>
          </a:xfrm>
        </p:grpSpPr>
        <p:sp>
          <p:nvSpPr>
            <p:cNvPr id="154" name="Google Shape;154;p4"/>
            <p:cNvSpPr/>
            <p:nvPr/>
          </p:nvSpPr>
          <p:spPr>
            <a:xfrm>
              <a:off x="5422719" y="2713854"/>
              <a:ext cx="1096970" cy="1086231"/>
            </a:xfrm>
            <a:prstGeom prst="ellipse">
              <a:avLst/>
            </a:prstGeom>
            <a:solidFill>
              <a:schemeClr val="lt1"/>
            </a:solidFill>
            <a:ln cap="flat" cmpd="sng" w="5715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55" name="Google Shape;155;p4"/>
            <p:cNvSpPr txBox="1"/>
            <p:nvPr/>
          </p:nvSpPr>
          <p:spPr>
            <a:xfrm>
              <a:off x="5539156" y="2174593"/>
              <a:ext cx="864096" cy="7905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8000" lIns="108000" spcFirstLastPara="1" rIns="108000" wrap="square" tIns="1080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800">
                  <a:solidFill>
                    <a:srgbClr val="0095DA"/>
                  </a:solidFill>
                  <a:latin typeface="Arial"/>
                  <a:ea typeface="Arial"/>
                  <a:cs typeface="Arial"/>
                  <a:sym typeface="Arial"/>
                </a:rPr>
                <a:t>!</a:t>
              </a:r>
              <a:endParaRPr sz="9600">
                <a:solidFill>
                  <a:srgbClr val="0095D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4"/>
          <p:cNvSpPr txBox="1"/>
          <p:nvPr/>
        </p:nvSpPr>
        <p:spPr>
          <a:xfrm>
            <a:off x="6868722" y="1437820"/>
            <a:ext cx="4957797" cy="17499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95DA"/>
                </a:solidFill>
                <a:latin typeface="arial"/>
                <a:ea typeface="arial"/>
                <a:cs typeface="arial"/>
                <a:sym typeface="arial"/>
              </a:rPr>
              <a:t>Regulatory information: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158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Provides insights on BGC function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158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Gives clues on how to express BGCs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158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Helps prioritize BGCs</a:t>
            </a:r>
            <a:endParaRPr sz="1800">
              <a:solidFill>
                <a:srgbClr val="00115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57" name="Google Shape;157;p4"/>
          <p:cNvCxnSpPr/>
          <p:nvPr/>
        </p:nvCxnSpPr>
        <p:spPr>
          <a:xfrm>
            <a:off x="3487581" y="3072992"/>
            <a:ext cx="945397" cy="428803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8" name="Google Shape;158;p4"/>
          <p:cNvCxnSpPr/>
          <p:nvPr/>
        </p:nvCxnSpPr>
        <p:spPr>
          <a:xfrm flipH="1">
            <a:off x="1604756" y="3072991"/>
            <a:ext cx="751449" cy="41814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9" name="Google Shape;15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24" y="3827479"/>
            <a:ext cx="4059424" cy="144198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"/>
          <p:cNvSpPr txBox="1"/>
          <p:nvPr/>
        </p:nvSpPr>
        <p:spPr>
          <a:xfrm>
            <a:off x="742984" y="5485389"/>
            <a:ext cx="4832019" cy="538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Transcription Factor Binding Site (TFBS)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010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creenshot of a graph&#10;&#10;Description automatically generated with low confidence" id="161" name="Google Shape;16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0085" y="3765854"/>
            <a:ext cx="4829440" cy="24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5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9" name="Google Shape;169;p5"/>
          <p:cNvSpPr txBox="1"/>
          <p:nvPr/>
        </p:nvSpPr>
        <p:spPr>
          <a:xfrm>
            <a:off x="784709" y="601893"/>
            <a:ext cx="10662399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eorgia"/>
              <a:buNone/>
            </a:pPr>
            <a:r>
              <a:rPr b="1" i="0" lang="en-US" sz="2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Repressor DmdR1 controls iron acquisition genes</a:t>
            </a:r>
            <a:endParaRPr b="1" i="0" sz="2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70" name="Google Shape;170;p5"/>
          <p:cNvCxnSpPr/>
          <p:nvPr/>
        </p:nvCxnSpPr>
        <p:spPr>
          <a:xfrm rot="10800000">
            <a:off x="2422819" y="2730483"/>
            <a:ext cx="5261220" cy="0"/>
          </a:xfrm>
          <a:prstGeom prst="straightConnector1">
            <a:avLst/>
          </a:prstGeom>
          <a:noFill/>
          <a:ln cap="flat" cmpd="sng" w="38100">
            <a:solidFill>
              <a:srgbClr val="00115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1" name="Google Shape;171;p5"/>
          <p:cNvGrpSpPr/>
          <p:nvPr/>
        </p:nvGrpSpPr>
        <p:grpSpPr>
          <a:xfrm>
            <a:off x="4846389" y="2282109"/>
            <a:ext cx="2315996" cy="895072"/>
            <a:chOff x="1778695" y="2852927"/>
            <a:chExt cx="985950" cy="484937"/>
          </a:xfrm>
        </p:grpSpPr>
        <p:sp>
          <p:nvSpPr>
            <p:cNvPr id="172" name="Google Shape;172;p5"/>
            <p:cNvSpPr/>
            <p:nvPr/>
          </p:nvSpPr>
          <p:spPr>
            <a:xfrm>
              <a:off x="1778695" y="2852936"/>
              <a:ext cx="586884" cy="484928"/>
            </a:xfrm>
            <a:prstGeom prst="rightArrow">
              <a:avLst>
                <a:gd fmla="val 50000" name="adj1"/>
                <a:gd fmla="val 53275" name="adj2"/>
              </a:avLst>
            </a:prstGeom>
            <a:solidFill>
              <a:srgbClr val="E08559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2398408" y="2852927"/>
              <a:ext cx="366237" cy="484937"/>
            </a:xfrm>
            <a:prstGeom prst="rightArrow">
              <a:avLst>
                <a:gd fmla="val 50000" name="adj1"/>
                <a:gd fmla="val 53275" name="adj2"/>
              </a:avLst>
            </a:prstGeom>
            <a:solidFill>
              <a:srgbClr val="FDCF3E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174" name="Google Shape;174;p5"/>
          <p:cNvSpPr/>
          <p:nvPr/>
        </p:nvSpPr>
        <p:spPr>
          <a:xfrm>
            <a:off x="4611295" y="2104417"/>
            <a:ext cx="470188" cy="626415"/>
          </a:xfrm>
          <a:prstGeom prst="bentArrow">
            <a:avLst>
              <a:gd fmla="val 13073" name="adj1"/>
              <a:gd fmla="val 22691" name="adj2"/>
              <a:gd fmla="val 38958" name="adj3"/>
              <a:gd fmla="val 9986" name="adj4"/>
            </a:avLst>
          </a:prstGeom>
          <a:solidFill>
            <a:srgbClr val="00115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5" name="Google Shape;175;p5"/>
          <p:cNvSpPr txBox="1"/>
          <p:nvPr/>
        </p:nvSpPr>
        <p:spPr>
          <a:xfrm>
            <a:off x="2822502" y="2947301"/>
            <a:ext cx="1413582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DmdR1 binding site</a:t>
            </a:r>
            <a:endParaRPr/>
          </a:p>
        </p:txBody>
      </p:sp>
      <p:cxnSp>
        <p:nvCxnSpPr>
          <p:cNvPr id="176" name="Google Shape;176;p5"/>
          <p:cNvCxnSpPr/>
          <p:nvPr/>
        </p:nvCxnSpPr>
        <p:spPr>
          <a:xfrm rot="10800000">
            <a:off x="2394087" y="5037008"/>
            <a:ext cx="5261220" cy="0"/>
          </a:xfrm>
          <a:prstGeom prst="straightConnector1">
            <a:avLst/>
          </a:prstGeom>
          <a:noFill/>
          <a:ln cap="flat" cmpd="sng" w="38100">
            <a:solidFill>
              <a:srgbClr val="00115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7" name="Google Shape;177;p5"/>
          <p:cNvGrpSpPr/>
          <p:nvPr/>
        </p:nvGrpSpPr>
        <p:grpSpPr>
          <a:xfrm>
            <a:off x="4817657" y="4588634"/>
            <a:ext cx="2315996" cy="895072"/>
            <a:chOff x="1778695" y="2852927"/>
            <a:chExt cx="985950" cy="484937"/>
          </a:xfrm>
        </p:grpSpPr>
        <p:sp>
          <p:nvSpPr>
            <p:cNvPr id="178" name="Google Shape;178;p5"/>
            <p:cNvSpPr/>
            <p:nvPr/>
          </p:nvSpPr>
          <p:spPr>
            <a:xfrm>
              <a:off x="1778695" y="2852936"/>
              <a:ext cx="586884" cy="484928"/>
            </a:xfrm>
            <a:prstGeom prst="rightArrow">
              <a:avLst>
                <a:gd fmla="val 50000" name="adj1"/>
                <a:gd fmla="val 53275" name="adj2"/>
              </a:avLst>
            </a:prstGeom>
            <a:solidFill>
              <a:srgbClr val="E08559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398408" y="2852927"/>
              <a:ext cx="366237" cy="484937"/>
            </a:xfrm>
            <a:prstGeom prst="rightArrow">
              <a:avLst>
                <a:gd fmla="val 50000" name="adj1"/>
                <a:gd fmla="val 53275" name="adj2"/>
              </a:avLst>
            </a:prstGeom>
            <a:solidFill>
              <a:srgbClr val="FDCF3E"/>
            </a:solidFill>
            <a:ln cap="flat" cmpd="sng" w="25400">
              <a:solidFill>
                <a:srgbClr val="0011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180" name="Google Shape;180;p5"/>
          <p:cNvSpPr/>
          <p:nvPr/>
        </p:nvSpPr>
        <p:spPr>
          <a:xfrm>
            <a:off x="4582563" y="4410942"/>
            <a:ext cx="470188" cy="626415"/>
          </a:xfrm>
          <a:prstGeom prst="bentArrow">
            <a:avLst>
              <a:gd fmla="val 13073" name="adj1"/>
              <a:gd fmla="val 22691" name="adj2"/>
              <a:gd fmla="val 38958" name="adj3"/>
              <a:gd fmla="val 9986" name="adj4"/>
            </a:avLst>
          </a:prstGeom>
          <a:solidFill>
            <a:srgbClr val="00115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2829658" y="4874009"/>
            <a:ext cx="1296144" cy="360040"/>
          </a:xfrm>
          <a:prstGeom prst="rect">
            <a:avLst/>
          </a:prstGeom>
          <a:solidFill>
            <a:srgbClr val="C9DE77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2" name="Google Shape;182;p5"/>
          <p:cNvSpPr txBox="1"/>
          <p:nvPr/>
        </p:nvSpPr>
        <p:spPr>
          <a:xfrm>
            <a:off x="2793770" y="5253826"/>
            <a:ext cx="1413582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DmdR1 binding site</a:t>
            </a:r>
            <a:endParaRPr/>
          </a:p>
        </p:txBody>
      </p:sp>
      <p:pic>
        <p:nvPicPr>
          <p:cNvPr id="183" name="Google Shape;18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3461" y="1525824"/>
            <a:ext cx="13208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380659">
            <a:off x="1304272" y="4181684"/>
            <a:ext cx="609551" cy="88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10190826">
            <a:off x="2140930" y="4126989"/>
            <a:ext cx="940043" cy="40197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5"/>
          <p:cNvSpPr txBox="1"/>
          <p:nvPr/>
        </p:nvSpPr>
        <p:spPr>
          <a:xfrm>
            <a:off x="7709241" y="2409735"/>
            <a:ext cx="3086822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In presence of iron</a:t>
            </a:r>
            <a:endParaRPr/>
          </a:p>
        </p:txBody>
      </p:sp>
      <p:sp>
        <p:nvSpPr>
          <p:cNvPr id="187" name="Google Shape;187;p5"/>
          <p:cNvSpPr/>
          <p:nvPr/>
        </p:nvSpPr>
        <p:spPr>
          <a:xfrm>
            <a:off x="4580990" y="1805094"/>
            <a:ext cx="792088" cy="792088"/>
          </a:xfrm>
          <a:prstGeom prst="mathMultiply">
            <a:avLst>
              <a:gd fmla="val 13784" name="adj1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7743786" y="4725437"/>
            <a:ext cx="3086822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Low iron conditions</a:t>
            </a:r>
            <a:endParaRPr/>
          </a:p>
        </p:txBody>
      </p:sp>
      <p:sp>
        <p:nvSpPr>
          <p:cNvPr id="189" name="Google Shape;189;p5"/>
          <p:cNvSpPr txBox="1"/>
          <p:nvPr/>
        </p:nvSpPr>
        <p:spPr>
          <a:xfrm>
            <a:off x="4429251" y="3219559"/>
            <a:ext cx="3086822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Siderophore genes</a:t>
            </a:r>
            <a:endParaRPr/>
          </a:p>
        </p:txBody>
      </p:sp>
      <p:sp>
        <p:nvSpPr>
          <p:cNvPr id="190" name="Google Shape;190;p5"/>
          <p:cNvSpPr txBox="1"/>
          <p:nvPr/>
        </p:nvSpPr>
        <p:spPr>
          <a:xfrm>
            <a:off x="4446487" y="5547094"/>
            <a:ext cx="3086822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Siderophore genes</a:t>
            </a:r>
            <a:endParaRPr/>
          </a:p>
        </p:txBody>
      </p:sp>
    </p:spTree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6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page9image58267328" id="198" name="Google Shape;19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9image41131456" id="199" name="Google Shape;19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50900" cy="4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6"/>
          <p:cNvPicPr preferRelativeResize="0"/>
          <p:nvPr/>
        </p:nvPicPr>
        <p:blipFill rotWithShape="1">
          <a:blip r:embed="rId5">
            <a:alphaModFix/>
          </a:blip>
          <a:srcRect b="0" l="0" r="0" t="9342"/>
          <a:stretch/>
        </p:blipFill>
        <p:spPr>
          <a:xfrm>
            <a:off x="6098158" y="1705567"/>
            <a:ext cx="4782399" cy="43355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p6"/>
          <p:cNvGrpSpPr/>
          <p:nvPr/>
        </p:nvGrpSpPr>
        <p:grpSpPr>
          <a:xfrm>
            <a:off x="1634679" y="1468640"/>
            <a:ext cx="2446496" cy="2438314"/>
            <a:chOff x="772359" y="1472201"/>
            <a:chExt cx="2848220" cy="2838695"/>
          </a:xfrm>
        </p:grpSpPr>
        <p:sp>
          <p:nvSpPr>
            <p:cNvPr id="202" name="Google Shape;202;p6"/>
            <p:cNvSpPr/>
            <p:nvPr/>
          </p:nvSpPr>
          <p:spPr>
            <a:xfrm>
              <a:off x="772359" y="1472201"/>
              <a:ext cx="2838695" cy="2838695"/>
            </a:xfrm>
            <a:prstGeom prst="ellipse">
              <a:avLst/>
            </a:prstGeom>
            <a:solidFill>
              <a:srgbClr val="0011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descr="Afbeelding met muziek&#10;&#10;Automatisch gegenereerde beschrijving" id="203" name="Google Shape;203;p6"/>
            <p:cNvPicPr preferRelativeResize="0"/>
            <p:nvPr/>
          </p:nvPicPr>
          <p:blipFill rotWithShape="1">
            <a:blip r:embed="rId6">
              <a:alphaModFix/>
            </a:blip>
            <a:srcRect b="0" l="11119" r="10744" t="0"/>
            <a:stretch/>
          </p:blipFill>
          <p:spPr>
            <a:xfrm>
              <a:off x="781884" y="1527193"/>
              <a:ext cx="2838695" cy="27287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4" name="Google Shape;204;p6"/>
          <p:cNvSpPr txBox="1"/>
          <p:nvPr>
            <p:ph type="title"/>
          </p:nvPr>
        </p:nvSpPr>
        <p:spPr>
          <a:xfrm>
            <a:off x="850900" y="816843"/>
            <a:ext cx="10832192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eorgia"/>
              <a:buNone/>
            </a:pPr>
            <a:r>
              <a:rPr lang="en-US" sz="2800"/>
              <a:t>Detection of DmdR1 TFBSs in </a:t>
            </a:r>
            <a:r>
              <a:rPr i="1" lang="en-US" sz="2800"/>
              <a:t>Streptomyces coelicolor</a:t>
            </a:r>
            <a:br>
              <a:rPr lang="en-US" sz="2800"/>
            </a:br>
            <a:endParaRPr sz="2800"/>
          </a:p>
        </p:txBody>
      </p:sp>
      <p:pic>
        <p:nvPicPr>
          <p:cNvPr id="205" name="Google Shape;205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6567" y="4653136"/>
            <a:ext cx="4782400" cy="11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6"/>
          <p:cNvSpPr/>
          <p:nvPr/>
        </p:nvSpPr>
        <p:spPr>
          <a:xfrm>
            <a:off x="8331423" y="1705567"/>
            <a:ext cx="2304256" cy="643313"/>
          </a:xfrm>
          <a:prstGeom prst="rect">
            <a:avLst/>
          </a:prstGeom>
          <a:noFill/>
          <a:ln cap="flat" cmpd="sng" w="57150">
            <a:solidFill>
              <a:srgbClr val="0095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95D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7" name="Google Shape;207;p6"/>
          <p:cNvSpPr txBox="1"/>
          <p:nvPr/>
        </p:nvSpPr>
        <p:spPr>
          <a:xfrm>
            <a:off x="8331423" y="2492896"/>
            <a:ext cx="2232248" cy="576064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95DA"/>
                </a:solidFill>
                <a:latin typeface="Arial"/>
                <a:ea typeface="Arial"/>
                <a:cs typeface="Arial"/>
                <a:sym typeface="Arial"/>
              </a:rPr>
              <a:t>Are these hits in a larger operon?</a:t>
            </a:r>
            <a:endParaRPr/>
          </a:p>
        </p:txBody>
      </p:sp>
      <p:sp>
        <p:nvSpPr>
          <p:cNvPr id="208" name="Google Shape;208;p6"/>
          <p:cNvSpPr txBox="1"/>
          <p:nvPr/>
        </p:nvSpPr>
        <p:spPr>
          <a:xfrm>
            <a:off x="1474356" y="5848736"/>
            <a:ext cx="3086822" cy="624369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DmdR1 sequence logo</a:t>
            </a:r>
            <a:endParaRPr/>
          </a:p>
        </p:txBody>
      </p:sp>
      <p:sp>
        <p:nvSpPr>
          <p:cNvPr id="209" name="Google Shape;209;p6"/>
          <p:cNvSpPr txBox="1"/>
          <p:nvPr/>
        </p:nvSpPr>
        <p:spPr>
          <a:xfrm>
            <a:off x="1242992" y="4002624"/>
            <a:ext cx="322168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001158"/>
                </a:solidFill>
                <a:latin typeface="arial"/>
                <a:ea typeface="arial"/>
                <a:cs typeface="arial"/>
                <a:sym typeface="arial"/>
              </a:rPr>
              <a:t>Streptomyces coelicolor</a:t>
            </a:r>
            <a:endParaRPr i="1" sz="1600">
              <a:solidFill>
                <a:srgbClr val="00115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0" name="Google Shape;210;p6"/>
          <p:cNvSpPr txBox="1"/>
          <p:nvPr/>
        </p:nvSpPr>
        <p:spPr>
          <a:xfrm rot="-5400000">
            <a:off x="4641580" y="3251359"/>
            <a:ext cx="2880320" cy="4320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Coding vs non-coding ratio</a:t>
            </a:r>
            <a:endParaRPr/>
          </a:p>
        </p:txBody>
      </p:sp>
      <p:sp>
        <p:nvSpPr>
          <p:cNvPr id="211" name="Google Shape;211;p6"/>
          <p:cNvSpPr txBox="1"/>
          <p:nvPr/>
        </p:nvSpPr>
        <p:spPr>
          <a:xfrm>
            <a:off x="6945947" y="5695902"/>
            <a:ext cx="3537443" cy="4320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Position weight matrix (PWM) score</a:t>
            </a:r>
            <a:endParaRPr/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9529" y="1287808"/>
            <a:ext cx="6284577" cy="488568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7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9" name="Google Shape;219;p7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page9image58267328" id="220" name="Google Shape;22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9image41131456" id="221" name="Google Shape;22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850900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7"/>
          <p:cNvSpPr txBox="1"/>
          <p:nvPr>
            <p:ph type="title"/>
          </p:nvPr>
        </p:nvSpPr>
        <p:spPr>
          <a:xfrm>
            <a:off x="850900" y="625371"/>
            <a:ext cx="10832192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eorgia"/>
              <a:buNone/>
            </a:pPr>
            <a:r>
              <a:rPr lang="en-US" sz="2800"/>
              <a:t>Anti-correlation of gene expression between </a:t>
            </a:r>
            <a:r>
              <a:rPr i="1" lang="en-US" sz="2800"/>
              <a:t>dmdR1</a:t>
            </a:r>
            <a:r>
              <a:rPr lang="en-US" sz="2800"/>
              <a:t> and its predicted regulon</a:t>
            </a:r>
            <a:endParaRPr sz="2800"/>
          </a:p>
        </p:txBody>
      </p:sp>
      <p:sp>
        <p:nvSpPr>
          <p:cNvPr id="223" name="Google Shape;223;p7"/>
          <p:cNvSpPr txBox="1"/>
          <p:nvPr/>
        </p:nvSpPr>
        <p:spPr>
          <a:xfrm>
            <a:off x="10320526" y="5889991"/>
            <a:ext cx="1709422" cy="399088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Zach Reitz</a:t>
            </a:r>
            <a:endParaRPr/>
          </a:p>
        </p:txBody>
      </p:sp>
      <p:pic>
        <p:nvPicPr>
          <p:cNvPr descr="ZL (Zachary) Reitz PhD" id="224" name="Google Shape;22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35679" y="4838310"/>
            <a:ext cx="1003289" cy="1003289"/>
          </a:xfrm>
          <a:prstGeom prst="ellipse">
            <a:avLst/>
          </a:prstGeom>
          <a:noFill/>
          <a:ln cap="flat" cmpd="sng" w="38100">
            <a:solidFill>
              <a:srgbClr val="00115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5" name="Google Shape;225;p7"/>
          <p:cNvSpPr txBox="1"/>
          <p:nvPr/>
        </p:nvSpPr>
        <p:spPr>
          <a:xfrm>
            <a:off x="4330453" y="5767611"/>
            <a:ext cx="3537443" cy="4320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Position weight matrix (PWM) score</a:t>
            </a:r>
            <a:endParaRPr/>
          </a:p>
        </p:txBody>
      </p:sp>
      <p:sp>
        <p:nvSpPr>
          <p:cNvPr id="226" name="Google Shape;226;p7"/>
          <p:cNvSpPr txBox="1"/>
          <p:nvPr/>
        </p:nvSpPr>
        <p:spPr>
          <a:xfrm rot="-5400000">
            <a:off x="1681035" y="3355436"/>
            <a:ext cx="3536987" cy="4320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Pearson correlation coefficient (PCC)</a:t>
            </a:r>
            <a:endParaRPr/>
          </a:p>
        </p:txBody>
      </p:sp>
      <p:cxnSp>
        <p:nvCxnSpPr>
          <p:cNvPr id="227" name="Google Shape;227;p7"/>
          <p:cNvCxnSpPr/>
          <p:nvPr/>
        </p:nvCxnSpPr>
        <p:spPr>
          <a:xfrm>
            <a:off x="4010943" y="2962606"/>
            <a:ext cx="3856953" cy="0"/>
          </a:xfrm>
          <a:prstGeom prst="straightConnector1">
            <a:avLst/>
          </a:prstGeom>
          <a:noFill/>
          <a:ln cap="flat" cmpd="sng" w="12700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28" name="Google Shape;228;p7"/>
          <p:cNvCxnSpPr/>
          <p:nvPr/>
        </p:nvCxnSpPr>
        <p:spPr>
          <a:xfrm>
            <a:off x="4010943" y="4365104"/>
            <a:ext cx="3856953" cy="0"/>
          </a:xfrm>
          <a:prstGeom prst="straightConnector1">
            <a:avLst/>
          </a:prstGeom>
          <a:noFill/>
          <a:ln cap="flat" cmpd="sng" w="12700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29" name="Google Shape;229;p7"/>
          <p:cNvSpPr/>
          <p:nvPr/>
        </p:nvSpPr>
        <p:spPr>
          <a:xfrm>
            <a:off x="5163071" y="1844825"/>
            <a:ext cx="2704825" cy="1152128"/>
          </a:xfrm>
          <a:prstGeom prst="rect">
            <a:avLst/>
          </a:prstGeom>
          <a:solidFill>
            <a:srgbClr val="2B52FF">
              <a:alpha val="588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5163071" y="4365104"/>
            <a:ext cx="2704825" cy="1102895"/>
          </a:xfrm>
          <a:prstGeom prst="rect">
            <a:avLst/>
          </a:prstGeom>
          <a:solidFill>
            <a:srgbClr val="D1480B">
              <a:alpha val="588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1" name="Google Shape;23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9170" y="5465209"/>
            <a:ext cx="3163701" cy="858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8" name="Google Shape;238;p8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page9image58267328" id="239" name="Google Shape;23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9image41131456" id="240" name="Google Shape;24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50900" cy="4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45994" y="1412776"/>
            <a:ext cx="8759183" cy="465988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8"/>
          <p:cNvSpPr/>
          <p:nvPr/>
        </p:nvSpPr>
        <p:spPr>
          <a:xfrm>
            <a:off x="5367773" y="3402947"/>
            <a:ext cx="2099553" cy="5040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3" name="Google Shape;243;p8"/>
          <p:cNvSpPr/>
          <p:nvPr/>
        </p:nvSpPr>
        <p:spPr>
          <a:xfrm>
            <a:off x="5367774" y="3727086"/>
            <a:ext cx="2304256" cy="864096"/>
          </a:xfrm>
          <a:prstGeom prst="rect">
            <a:avLst/>
          </a:prstGeom>
          <a:noFill/>
          <a:ln cap="flat" cmpd="sng" w="571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4" name="Google Shape;244;p8"/>
          <p:cNvSpPr txBox="1"/>
          <p:nvPr>
            <p:ph type="title"/>
          </p:nvPr>
        </p:nvSpPr>
        <p:spPr>
          <a:xfrm>
            <a:off x="850900" y="818659"/>
            <a:ext cx="10832192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eorgia"/>
              <a:buNone/>
            </a:pPr>
            <a:r>
              <a:rPr lang="en-US" sz="2800"/>
              <a:t>Regulatory networks in bacteria control the response to environmental changes</a:t>
            </a:r>
            <a:br>
              <a:rPr lang="en-US" sz="2800"/>
            </a:br>
            <a:endParaRPr sz="2800"/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"/>
          <p:cNvSpPr/>
          <p:nvPr/>
        </p:nvSpPr>
        <p:spPr>
          <a:xfrm>
            <a:off x="6675239" y="-1200"/>
            <a:ext cx="5523111" cy="6474305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C3D6E4"/>
              </a:gs>
              <a:gs pos="100000">
                <a:srgbClr val="E1E1E5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1" name="Google Shape;251;p9"/>
          <p:cNvSpPr txBox="1"/>
          <p:nvPr>
            <p:ph idx="12" type="sldNum"/>
          </p:nvPr>
        </p:nvSpPr>
        <p:spPr>
          <a:xfrm>
            <a:off x="9132784" y="6473105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2" name="Google Shape;252;p9"/>
          <p:cNvSpPr/>
          <p:nvPr/>
        </p:nvSpPr>
        <p:spPr>
          <a:xfrm>
            <a:off x="194519" y="6473105"/>
            <a:ext cx="4176464" cy="3651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page9image58267328" id="253" name="Google Shape;25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9image41131456" id="254" name="Google Shape;25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50900" cy="4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9"/>
          <p:cNvPicPr preferRelativeResize="0"/>
          <p:nvPr/>
        </p:nvPicPr>
        <p:blipFill rotWithShape="1">
          <a:blip r:embed="rId5">
            <a:alphaModFix/>
          </a:blip>
          <a:srcRect b="32007" l="10238" r="59345" t="46358"/>
          <a:stretch/>
        </p:blipFill>
        <p:spPr>
          <a:xfrm>
            <a:off x="1496893" y="2292391"/>
            <a:ext cx="3742468" cy="141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9"/>
          <p:cNvPicPr preferRelativeResize="0"/>
          <p:nvPr/>
        </p:nvPicPr>
        <p:blipFill rotWithShape="1">
          <a:blip r:embed="rId5">
            <a:alphaModFix/>
          </a:blip>
          <a:srcRect b="30462" l="41477" r="33037" t="53191"/>
          <a:stretch/>
        </p:blipFill>
        <p:spPr>
          <a:xfrm>
            <a:off x="1891836" y="4142311"/>
            <a:ext cx="2952582" cy="100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9"/>
          <p:cNvPicPr preferRelativeResize="0"/>
          <p:nvPr/>
        </p:nvPicPr>
        <p:blipFill rotWithShape="1">
          <a:blip r:embed="rId6">
            <a:alphaModFix/>
          </a:blip>
          <a:srcRect b="0" l="26411" r="25748" t="0"/>
          <a:stretch/>
        </p:blipFill>
        <p:spPr>
          <a:xfrm>
            <a:off x="8043242" y="1580380"/>
            <a:ext cx="2696714" cy="445316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9"/>
          <p:cNvSpPr txBox="1"/>
          <p:nvPr/>
        </p:nvSpPr>
        <p:spPr>
          <a:xfrm>
            <a:off x="9735301" y="3880298"/>
            <a:ext cx="1511381" cy="556067"/>
          </a:xfrm>
          <a:prstGeom prst="rect">
            <a:avLst/>
          </a:prstGeom>
          <a:noFill/>
          <a:ln>
            <a:noFill/>
          </a:ln>
        </p:spPr>
        <p:txBody>
          <a:bodyPr anchorCtr="0" anchor="t" bIns="107925" lIns="107925" spcFirstLastPara="1" rIns="107925" wrap="square" tIns="107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9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 = Acetyl- or fatty acid-capped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799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 sz="1799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179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9" name="Google Shape;259;p9"/>
          <p:cNvSpPr txBox="1"/>
          <p:nvPr/>
        </p:nvSpPr>
        <p:spPr>
          <a:xfrm>
            <a:off x="7293440" y="186077"/>
            <a:ext cx="4571458" cy="12491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158"/>
              </a:buClr>
              <a:buSzPts val="2400"/>
              <a:buFont typeface="Georgia"/>
              <a:buNone/>
            </a:pPr>
            <a:r>
              <a:rPr b="1" lang="en-US" sz="2400">
                <a:solidFill>
                  <a:srgbClr val="001158"/>
                </a:solidFill>
                <a:latin typeface="Georgia"/>
                <a:ea typeface="Georgia"/>
                <a:cs typeface="Georgia"/>
                <a:sym typeface="Georgia"/>
              </a:rPr>
              <a:t>Desferrioxamine variants</a:t>
            </a:r>
            <a:endParaRPr b="1" sz="2400">
              <a:solidFill>
                <a:srgbClr val="00115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0" name="Google Shape;260;p9"/>
          <p:cNvSpPr txBox="1"/>
          <p:nvPr/>
        </p:nvSpPr>
        <p:spPr>
          <a:xfrm>
            <a:off x="7639184" y="1677043"/>
            <a:ext cx="1117236" cy="719705"/>
          </a:xfrm>
          <a:prstGeom prst="rect">
            <a:avLst/>
          </a:prstGeom>
          <a:noFill/>
          <a:ln>
            <a:noFill/>
          </a:ln>
        </p:spPr>
        <p:txBody>
          <a:bodyPr anchorCtr="0" anchor="t" bIns="107925" lIns="107925" spcFirstLastPara="1" rIns="107925" wrap="square" tIns="107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Cyclic</a:t>
            </a:r>
            <a:endParaRPr/>
          </a:p>
        </p:txBody>
      </p:sp>
      <p:sp>
        <p:nvSpPr>
          <p:cNvPr id="261" name="Google Shape;261;p9"/>
          <p:cNvSpPr txBox="1"/>
          <p:nvPr/>
        </p:nvSpPr>
        <p:spPr>
          <a:xfrm>
            <a:off x="7639184" y="4142311"/>
            <a:ext cx="1117236" cy="719705"/>
          </a:xfrm>
          <a:prstGeom prst="rect">
            <a:avLst/>
          </a:prstGeom>
          <a:noFill/>
          <a:ln>
            <a:noFill/>
          </a:ln>
        </p:spPr>
        <p:txBody>
          <a:bodyPr anchorCtr="0" anchor="t" bIns="107925" lIns="107925" spcFirstLastPara="1" rIns="107925" wrap="square" tIns="107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Linear</a:t>
            </a:r>
            <a:endParaRPr/>
          </a:p>
        </p:txBody>
      </p:sp>
      <p:sp>
        <p:nvSpPr>
          <p:cNvPr id="262" name="Google Shape;262;p9"/>
          <p:cNvSpPr txBox="1"/>
          <p:nvPr/>
        </p:nvSpPr>
        <p:spPr>
          <a:xfrm>
            <a:off x="-5201" y="5916290"/>
            <a:ext cx="1709422" cy="399088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Le Zhang</a:t>
            </a:r>
            <a:endParaRPr/>
          </a:p>
        </p:txBody>
      </p:sp>
      <p:pic>
        <p:nvPicPr>
          <p:cNvPr id="263" name="Google Shape;263;p9"/>
          <p:cNvPicPr preferRelativeResize="0"/>
          <p:nvPr/>
        </p:nvPicPr>
        <p:blipFill rotWithShape="1">
          <a:blip r:embed="rId7">
            <a:alphaModFix/>
          </a:blip>
          <a:srcRect b="9281" l="0" r="0" t="0"/>
          <a:stretch/>
        </p:blipFill>
        <p:spPr>
          <a:xfrm>
            <a:off x="410543" y="4955716"/>
            <a:ext cx="847079" cy="960574"/>
          </a:xfrm>
          <a:prstGeom prst="ellipse">
            <a:avLst/>
          </a:prstGeom>
          <a:noFill/>
          <a:ln cap="flat" cmpd="sng" w="38100">
            <a:solidFill>
              <a:srgbClr val="00115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4" name="Google Shape;264;p9"/>
          <p:cNvSpPr txBox="1"/>
          <p:nvPr/>
        </p:nvSpPr>
        <p:spPr>
          <a:xfrm>
            <a:off x="671032" y="947509"/>
            <a:ext cx="5523111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Georgia"/>
              <a:buNone/>
            </a:pPr>
            <a:r>
              <a:rPr b="1" i="0" lang="en-US" sz="24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SCO4046-4052 related to the desferrioxamine locus?</a:t>
            </a:r>
            <a:br>
              <a:rPr b="1" i="0" lang="en-US" sz="2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b="1" i="0" sz="2800">
              <a:solidFill>
                <a:schemeClr val="l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5" name="Google Shape;265;p9"/>
          <p:cNvSpPr txBox="1"/>
          <p:nvPr/>
        </p:nvSpPr>
        <p:spPr>
          <a:xfrm>
            <a:off x="1503867" y="5367726"/>
            <a:ext cx="4314250" cy="432048"/>
          </a:xfrm>
          <a:prstGeom prst="rect">
            <a:avLst/>
          </a:prstGeom>
          <a:noFill/>
          <a:ln>
            <a:noFill/>
          </a:ln>
        </p:spPr>
        <p:txBody>
          <a:bodyPr anchorCtr="0" anchor="t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CRISPR-BEST</a:t>
            </a:r>
            <a:r>
              <a:rPr lang="en-US" sz="1400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400" u="sng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CRISPR</a:t>
            </a:r>
            <a:r>
              <a:rPr lang="en-US" sz="1400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u="sng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1400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ase </a:t>
            </a:r>
            <a:r>
              <a:rPr lang="en-US" sz="1400" u="sng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1400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diting </a:t>
            </a:r>
            <a:r>
              <a:rPr lang="en-US" sz="1400" u="sng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400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ys</a:t>
            </a:r>
            <a:r>
              <a:rPr lang="en-US" sz="1400" u="sng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400">
                <a:solidFill>
                  <a:srgbClr val="001058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endParaRPr sz="1400">
              <a:solidFill>
                <a:srgbClr val="00105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</p:txBody>
      </p:sp>
      <p:sp>
        <p:nvSpPr>
          <p:cNvPr id="266" name="Google Shape;266;p9"/>
          <p:cNvSpPr/>
          <p:nvPr/>
        </p:nvSpPr>
        <p:spPr>
          <a:xfrm>
            <a:off x="2605697" y="4229394"/>
            <a:ext cx="263428" cy="304791"/>
          </a:xfrm>
          <a:prstGeom prst="mathMultiply">
            <a:avLst>
              <a:gd fmla="val 13784" name="adj1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3241387" y="4229394"/>
            <a:ext cx="263428" cy="304791"/>
          </a:xfrm>
          <a:prstGeom prst="mathMultiply">
            <a:avLst>
              <a:gd fmla="val 13784" name="adj1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3838870" y="4229394"/>
            <a:ext cx="263428" cy="304791"/>
          </a:xfrm>
          <a:prstGeom prst="mathMultiply">
            <a:avLst>
              <a:gd fmla="val 13784" name="adj1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9" name="Google Shape;269;p9"/>
          <p:cNvSpPr txBox="1"/>
          <p:nvPr/>
        </p:nvSpPr>
        <p:spPr>
          <a:xfrm>
            <a:off x="8809401" y="2492896"/>
            <a:ext cx="1117236" cy="719705"/>
          </a:xfrm>
          <a:prstGeom prst="rect">
            <a:avLst/>
          </a:prstGeom>
          <a:noFill/>
          <a:ln>
            <a:noFill/>
          </a:ln>
        </p:spPr>
        <p:txBody>
          <a:bodyPr anchorCtr="0" anchor="t" bIns="107925" lIns="107925" spcFirstLastPara="1" rIns="107925" wrap="square" tIns="107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DFO E</a:t>
            </a:r>
            <a:endParaRPr/>
          </a:p>
        </p:txBody>
      </p:sp>
      <p:sp>
        <p:nvSpPr>
          <p:cNvPr id="270" name="Google Shape;270;p9"/>
          <p:cNvSpPr txBox="1"/>
          <p:nvPr/>
        </p:nvSpPr>
        <p:spPr>
          <a:xfrm>
            <a:off x="8809401" y="4875441"/>
            <a:ext cx="1117236" cy="719705"/>
          </a:xfrm>
          <a:prstGeom prst="rect">
            <a:avLst/>
          </a:prstGeom>
          <a:noFill/>
          <a:ln>
            <a:noFill/>
          </a:ln>
        </p:spPr>
        <p:txBody>
          <a:bodyPr anchorCtr="0" anchor="t" bIns="107925" lIns="107925" spcFirstLastPara="1" rIns="107925" wrap="square" tIns="107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DFO B</a:t>
            </a:r>
            <a:endParaRPr/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rporate template-set Universiteit Leiden">
  <a:themeElements>
    <a:clrScheme name="Universiteit Leiden">
      <a:dk1>
        <a:srgbClr val="000000"/>
      </a:dk1>
      <a:lt1>
        <a:srgbClr val="FFFFFF"/>
      </a:lt1>
      <a:dk2>
        <a:srgbClr val="8592BC"/>
      </a:dk2>
      <a:lt2>
        <a:srgbClr val="001158"/>
      </a:lt2>
      <a:accent1>
        <a:srgbClr val="9EBA2E"/>
      </a:accent1>
      <a:accent2>
        <a:srgbClr val="5CB1EB"/>
      </a:accent2>
      <a:accent3>
        <a:srgbClr val="34A3A9"/>
      </a:accent3>
      <a:accent4>
        <a:srgbClr val="F46E32"/>
      </a:accent4>
      <a:accent5>
        <a:srgbClr val="2C712D"/>
      </a:accent5>
      <a:accent6>
        <a:srgbClr val="B02079"/>
      </a:accent6>
      <a:hlink>
        <a:srgbClr val="0033CC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2021-05-03T13:13:17Z</dcterms:created>
  <dc:creator>Hannah Augustijn</dc:creator>
</cp:coreProperties>
</file>